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charts/chart1.xml" ContentType="application/vnd.openxmlformats-officedocument.drawingml.chart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charts/chart4.xml" ContentType="application/vnd.openxmlformats-officedocument.drawingml.chart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charts/chart11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4" r:id="rId3"/>
    <p:sldId id="311" r:id="rId4"/>
    <p:sldId id="315" r:id="rId5"/>
    <p:sldId id="416" r:id="rId6"/>
    <p:sldId id="317" r:id="rId7"/>
    <p:sldId id="320" r:id="rId8"/>
    <p:sldId id="321" r:id="rId9"/>
    <p:sldId id="422" r:id="rId10"/>
    <p:sldId id="421" r:id="rId11"/>
    <p:sldId id="322" r:id="rId12"/>
    <p:sldId id="423" r:id="rId13"/>
    <p:sldId id="276" r:id="rId14"/>
  </p:sldIdLst>
  <p:sldSz cx="9144000" cy="5715000" type="screen16x1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635D804-8E4C-4FA3-A823-D3A13B94475C}">
          <p14:sldIdLst>
            <p14:sldId id="256"/>
            <p14:sldId id="314"/>
            <p14:sldId id="311"/>
            <p14:sldId id="315"/>
            <p14:sldId id="416"/>
            <p14:sldId id="317"/>
            <p14:sldId id="320"/>
            <p14:sldId id="321"/>
            <p14:sldId id="422"/>
            <p14:sldId id="421"/>
            <p14:sldId id="322"/>
            <p14:sldId id="423"/>
          </p14:sldIdLst>
        </p14:section>
        <p14:section name="Раздел без заголовка" id="{3355CE8D-3AD6-4420-BF12-D6889AD6B21F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57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42D216-3474-B38C-469F-8CC1087B489F}" name="Margarita Potekhina" initials="MP" userId="S::margarita.potekhina@globalports.com::4370962a-11b5-4d3b-b175-d0c6e4dfa9bd" providerId="AD"/>
  <p188:author id="{2CD46795-3A45-6CAD-BB71-215A66052BD6}" name="Igor Pukhov" initials="IP" userId="S::igor.pukhov@globalports.com::2b3b66df-6f33-444b-8fa5-daea2622d814" providerId="AD"/>
  <p188:author id="{040B6EB6-7075-E391-E909-15B8CCBC81EA}" name="Natalia Moloshchuk" initials="NM" userId="S::natalia.moloshchuk@globalports.com::e7782596-57d4-4a04-82f9-f8fc9ccad6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009"/>
    <a:srgbClr val="FFFFFF"/>
    <a:srgbClr val="F39592"/>
    <a:srgbClr val="F2F2F2"/>
    <a:srgbClr val="5C5C5C"/>
    <a:srgbClr val="CCCCCC"/>
    <a:srgbClr val="CBCBCB"/>
    <a:srgbClr val="807F83"/>
    <a:srgbClr val="89A1B6"/>
    <a:srgbClr val="618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6597" autoAdjust="0"/>
  </p:normalViewPr>
  <p:slideViewPr>
    <p:cSldViewPr>
      <p:cViewPr varScale="1">
        <p:scale>
          <a:sx n="100" d="100"/>
          <a:sy n="100" d="100"/>
        </p:scale>
        <p:origin x="1200" y="62"/>
      </p:cViewPr>
      <p:guideLst>
        <p:guide orient="horz" pos="757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0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555705604321403E-2"/>
          <c:y val="2.6476578411405296E-2"/>
          <c:w val="0.96488858879135719"/>
          <c:h val="0.9470468431771894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3AF-410B-8808-4CAA9F3D98D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3AF-410B-8808-4CAA9F3D98DC}"/>
              </c:ext>
            </c:extLst>
          </c:dPt>
          <c:val>
            <c:numRef>
              <c:f>Sheet1!$A$1:$F$1</c:f>
              <c:numCache>
                <c:formatCode>General</c:formatCode>
                <c:ptCount val="6"/>
                <c:pt idx="0">
                  <c:v>679294</c:v>
                </c:pt>
                <c:pt idx="1">
                  <c:v>3398926</c:v>
                </c:pt>
                <c:pt idx="2">
                  <c:v>3398926</c:v>
                </c:pt>
                <c:pt idx="3">
                  <c:v>3419353</c:v>
                </c:pt>
                <c:pt idx="4">
                  <c:v>3247657</c:v>
                </c:pt>
                <c:pt idx="5">
                  <c:v>507598.00000000023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AF-410B-8808-4CAA9F3D98DC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3AF-410B-8808-4CAA9F3D98D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3AF-410B-8808-4CAA9F3D98D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B3AF-410B-8808-4CAA9F3D98DC}"/>
              </c:ext>
            </c:extLst>
          </c:dPt>
          <c:val>
            <c:numRef>
              <c:f>Sheet1!$A$2:$F$2</c:f>
              <c:numCache>
                <c:formatCode>General</c:formatCode>
                <c:ptCount val="6"/>
                <c:pt idx="0">
                  <c:v>613787</c:v>
                </c:pt>
                <c:pt idx="1">
                  <c:v>759546</c:v>
                </c:pt>
                <c:pt idx="2">
                  <c:v>81997</c:v>
                </c:pt>
                <c:pt idx="3">
                  <c:v>61570</c:v>
                </c:pt>
                <c:pt idx="4">
                  <c:v>171696</c:v>
                </c:pt>
                <c:pt idx="5">
                  <c:v>552217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AF-410B-8808-4CAA9F3D98DC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Sheet1!$A$3:$F$3</c:f>
              <c:numCache>
                <c:formatCode>General</c:formatCode>
                <c:ptCount val="6"/>
                <c:pt idx="0">
                  <c:v>1311218</c:v>
                </c:pt>
                <c:pt idx="5">
                  <c:v>1393214.9999999998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3AF-410B-8808-4CAA9F3D98DC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Sheet1!$A$4:$F$4</c:f>
              <c:numCache>
                <c:formatCode>General</c:formatCode>
                <c:ptCount val="6"/>
                <c:pt idx="0">
                  <c:v>1554173</c:v>
                </c:pt>
                <c:pt idx="5">
                  <c:v>794627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AF-410B-8808-4CAA9F3D9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783696368"/>
        <c:axId val="1"/>
      </c:barChart>
      <c:catAx>
        <c:axId val="7836963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15847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836963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543726235741442E-2"/>
          <c:y val="2.6956972524624159E-2"/>
          <c:w val="0.92091254752851714"/>
          <c:h val="0.9460860549507517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686996</c:v>
                </c:pt>
                <c:pt idx="1">
                  <c:v>246455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20-4C4E-B880-0DC11CAEC1B2}"/>
            </c:ext>
          </c:extLst>
        </c:ser>
        <c:ser>
          <c:idx val="1"/>
          <c:order val="1"/>
          <c:spPr>
            <a:solidFill>
              <a:schemeClr val="accent2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112507</c:v>
                </c:pt>
                <c:pt idx="1">
                  <c:v>199959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20-4C4E-B880-0DC11CAEC1B2}"/>
            </c:ext>
          </c:extLst>
        </c:ser>
        <c:ser>
          <c:idx val="2"/>
          <c:order val="2"/>
          <c:spPr>
            <a:solidFill>
              <a:schemeClr val="accent3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720152</c:v>
                </c:pt>
                <c:pt idx="1">
                  <c:v>330937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20-4C4E-B880-0DC11CAEC1B2}"/>
            </c:ext>
          </c:extLst>
        </c:ser>
        <c:ser>
          <c:idx val="3"/>
          <c:order val="3"/>
          <c:spPr>
            <a:solidFill>
              <a:schemeClr val="hlink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Sheet1!$A$4:$B$4</c:f>
              <c:numCache>
                <c:formatCode>General</c:formatCode>
                <c:ptCount val="2"/>
                <c:pt idx="0">
                  <c:v>34518</c:v>
                </c:pt>
                <c:pt idx="1">
                  <c:v>17276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20-4C4E-B880-0DC11CAEC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1578511"/>
        <c:axId val="1"/>
      </c:barChart>
      <c:catAx>
        <c:axId val="60157851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ru-RU"/>
          </a:p>
        </c:txPr>
        <c:crossAx val="601578511"/>
        <c:crosses val="min"/>
        <c:crossBetween val="between"/>
        <c:majorUnit val="2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696576151121605E-2"/>
          <c:y val="2.4107556791840519E-2"/>
          <c:w val="0.93860684769775682"/>
          <c:h val="0.9517848864163189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404.274</c:v>
                </c:pt>
                <c:pt idx="1">
                  <c:v>38.429000000000002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3-4A2B-B4EE-F60B5B90B69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584.07799999999997</c:v>
                </c:pt>
                <c:pt idx="1">
                  <c:v>499.15300000000002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13-4A2B-B4EE-F60B5B90B699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144.24999999999989</c:v>
                </c:pt>
                <c:pt idx="1">
                  <c:v>182.66700000000003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13-4A2B-B4EE-F60B5B90B699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Sheet1!$A$4:$B$4</c:f>
              <c:numCache>
                <c:formatCode>General</c:formatCode>
                <c:ptCount val="2"/>
                <c:pt idx="0">
                  <c:v>67.2142730999999</c:v>
                </c:pt>
                <c:pt idx="1">
                  <c:v>205.88136050000003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13-4A2B-B4EE-F60B5B90B699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Sheet1!$A$5:$B$5</c:f>
              <c:numCache>
                <c:formatCode>General</c:formatCode>
                <c:ptCount val="2"/>
                <c:pt idx="0">
                  <c:v>0</c:v>
                </c:pt>
                <c:pt idx="1">
                  <c:v>311.27600000000007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13-4A2B-B4EE-F60B5B90B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89766480"/>
        <c:axId val="1"/>
      </c:barChart>
      <c:catAx>
        <c:axId val="13897664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ru-RU"/>
          </a:p>
        </c:txPr>
        <c:crossAx val="1389766480"/>
        <c:crosses val="min"/>
        <c:crossBetween val="between"/>
        <c:majorUnit val="2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498533724340176E-2"/>
          <c:y val="2.7867095391211148E-2"/>
          <c:w val="0.93900293255131961"/>
          <c:h val="0.9442658092175777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392497</c:v>
                </c:pt>
                <c:pt idx="1">
                  <c:v>456953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97-4E74-A68E-5984AA5A31E2}"/>
            </c:ext>
          </c:extLst>
        </c:ser>
        <c:ser>
          <c:idx val="1"/>
          <c:order val="1"/>
          <c:spPr>
            <a:solidFill>
              <a:schemeClr val="tx2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558281</c:v>
                </c:pt>
                <c:pt idx="1">
                  <c:v>550468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97-4E74-A68E-5984AA5A31E2}"/>
            </c:ext>
          </c:extLst>
        </c:ser>
        <c:ser>
          <c:idx val="2"/>
          <c:order val="2"/>
          <c:spPr>
            <a:solidFill>
              <a:schemeClr val="accent3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196660</c:v>
                </c:pt>
                <c:pt idx="1">
                  <c:v>210353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97-4E74-A68E-5984AA5A31E2}"/>
            </c:ext>
          </c:extLst>
        </c:ser>
        <c:ser>
          <c:idx val="3"/>
          <c:order val="3"/>
          <c:spPr>
            <a:solidFill>
              <a:srgbClr val="D6D7D9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Sheet1!$A$4:$B$4</c:f>
              <c:numCache>
                <c:formatCode>General</c:formatCode>
                <c:ptCount val="2"/>
                <c:pt idx="0">
                  <c:v>163780</c:v>
                </c:pt>
                <c:pt idx="1">
                  <c:v>175441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97-4E74-A68E-5984AA5A3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70520015"/>
        <c:axId val="1"/>
      </c:barChart>
      <c:catAx>
        <c:axId val="67052001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ru-RU"/>
          </a:p>
        </c:txPr>
        <c:crossAx val="670520015"/>
        <c:crosses val="min"/>
        <c:crossBetween val="between"/>
        <c:majorUnit val="2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498533724340176E-2"/>
          <c:y val="2.7867095391211148E-2"/>
          <c:w val="0.93900293255131961"/>
          <c:h val="0.9442658092175777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582033</c:v>
                </c:pt>
                <c:pt idx="1">
                  <c:v>576964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0D-472B-8BAD-9B62125DAF07}"/>
            </c:ext>
          </c:extLst>
        </c:ser>
        <c:ser>
          <c:idx val="1"/>
          <c:order val="1"/>
          <c:spPr>
            <a:solidFill>
              <a:schemeClr val="accent2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431547</c:v>
                </c:pt>
                <c:pt idx="1">
                  <c:v>511035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0D-472B-8BAD-9B62125DAF07}"/>
            </c:ext>
          </c:extLst>
        </c:ser>
        <c:ser>
          <c:idx val="2"/>
          <c:order val="2"/>
          <c:spPr>
            <a:solidFill>
              <a:schemeClr val="accent3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76790</c:v>
                </c:pt>
                <c:pt idx="1">
                  <c:v>84105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0D-472B-8BAD-9B62125DAF07}"/>
            </c:ext>
          </c:extLst>
        </c:ser>
        <c:ser>
          <c:idx val="3"/>
          <c:order val="3"/>
          <c:spPr>
            <a:solidFill>
              <a:srgbClr val="D6D7D9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Sheet1!$A$4:$B$4</c:f>
              <c:numCache>
                <c:formatCode>General</c:formatCode>
                <c:ptCount val="2"/>
                <c:pt idx="0">
                  <c:v>220848</c:v>
                </c:pt>
                <c:pt idx="1">
                  <c:v>221111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0D-472B-8BAD-9B62125DA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83744208"/>
        <c:axId val="1"/>
      </c:barChart>
      <c:catAx>
        <c:axId val="7837442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ru-RU"/>
          </a:p>
        </c:txPr>
        <c:crossAx val="783744208"/>
        <c:crosses val="min"/>
        <c:crossBetween val="between"/>
        <c:majorUnit val="2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762947143619862E-2"/>
          <c:y val="2.3561395559583146E-2"/>
          <c:w val="0.94447410571276025"/>
          <c:h val="0.9528772088808337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178084</c:v>
                </c:pt>
                <c:pt idx="1">
                  <c:v>175321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72-4D48-A0E6-C8EC6D2A2BCE}"/>
            </c:ext>
          </c:extLst>
        </c:ser>
        <c:ser>
          <c:idx val="1"/>
          <c:order val="1"/>
          <c:spPr>
            <a:solidFill>
              <a:schemeClr val="accent2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129706</c:v>
                </c:pt>
                <c:pt idx="1">
                  <c:v>194856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72-4D48-A0E6-C8EC6D2A2BCE}"/>
            </c:ext>
          </c:extLst>
        </c:ser>
        <c:ser>
          <c:idx val="2"/>
          <c:order val="2"/>
          <c:spPr>
            <a:solidFill>
              <a:schemeClr val="accent3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52927</c:v>
                </c:pt>
                <c:pt idx="1">
                  <c:v>62512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72-4D48-A0E6-C8EC6D2A2BCE}"/>
            </c:ext>
          </c:extLst>
        </c:ser>
        <c:ser>
          <c:idx val="3"/>
          <c:order val="3"/>
          <c:spPr>
            <a:solidFill>
              <a:srgbClr val="D6D7D9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Sheet1!$A$4:$B$4</c:f>
              <c:numCache>
                <c:formatCode>General</c:formatCode>
                <c:ptCount val="2"/>
                <c:pt idx="0">
                  <c:v>31780</c:v>
                </c:pt>
                <c:pt idx="1">
                  <c:v>24264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72-4D48-A0E6-C8EC6D2A2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76804767"/>
        <c:axId val="1"/>
      </c:barChart>
      <c:catAx>
        <c:axId val="97680476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ru-RU"/>
          </a:p>
        </c:txPr>
        <c:crossAx val="976804767"/>
        <c:crosses val="min"/>
        <c:crossBetween val="between"/>
        <c:majorUnit val="5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406243746247748E-2"/>
          <c:y val="5.0534499514091349E-2"/>
          <c:w val="0.97918751250750447"/>
          <c:h val="0.89893100097181733"/>
        </c:manualLayout>
      </c:layout>
      <c:lineChart>
        <c:grouping val="standard"/>
        <c:varyColors val="0"/>
        <c:ser>
          <c:idx val="1"/>
          <c:order val="0"/>
          <c:spPr>
            <a:ln w="19050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diamond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2713-4A0B-8566-FB878D1B865E}"/>
              </c:ext>
            </c:extLst>
          </c:dPt>
          <c:dPt>
            <c:idx val="1"/>
            <c:marker>
              <c:symbol val="diamond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2713-4A0B-8566-FB878D1B865E}"/>
              </c:ext>
            </c:extLst>
          </c:dPt>
          <c:dPt>
            <c:idx val="2"/>
            <c:marker>
              <c:symbol val="diamond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2713-4A0B-8566-FB878D1B865E}"/>
              </c:ext>
            </c:extLst>
          </c:dPt>
          <c:dPt>
            <c:idx val="3"/>
            <c:marker>
              <c:symbol val="diamond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2713-4A0B-8566-FB878D1B865E}"/>
              </c:ext>
            </c:extLst>
          </c:dPt>
          <c:dPt>
            <c:idx val="4"/>
            <c:marker>
              <c:symbol val="diamond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2713-4A0B-8566-FB878D1B865E}"/>
              </c:ext>
            </c:extLst>
          </c:dPt>
          <c:dPt>
            <c:idx val="5"/>
            <c:marker>
              <c:symbol val="diamond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2713-4A0B-8566-FB878D1B865E}"/>
              </c:ext>
            </c:extLst>
          </c:dPt>
          <c:dPt>
            <c:idx val="6"/>
            <c:marker>
              <c:symbol val="diamond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2713-4A0B-8566-FB878D1B865E}"/>
              </c:ext>
            </c:extLst>
          </c:dPt>
          <c:dPt>
            <c:idx val="7"/>
            <c:marker>
              <c:symbol val="diamond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2713-4A0B-8566-FB878D1B865E}"/>
              </c:ext>
            </c:extLst>
          </c:dPt>
          <c:dPt>
            <c:idx val="8"/>
            <c:marker>
              <c:symbol val="diamond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2713-4A0B-8566-FB878D1B865E}"/>
              </c:ext>
            </c:extLst>
          </c:dPt>
          <c:val>
            <c:numRef>
              <c:f>Sheet1!$A$2:$I$2</c:f>
              <c:numCache>
                <c:formatCode>General</c:formatCode>
                <c:ptCount val="9"/>
                <c:pt idx="0">
                  <c:v>38.447212336892051</c:v>
                </c:pt>
                <c:pt idx="1">
                  <c:v>32.447212336892051</c:v>
                </c:pt>
                <c:pt idx="2">
                  <c:v>25.447212336892051</c:v>
                </c:pt>
                <c:pt idx="3">
                  <c:v>10.447212336892051</c:v>
                </c:pt>
                <c:pt idx="4">
                  <c:v>14.447212336892051</c:v>
                </c:pt>
                <c:pt idx="5">
                  <c:v>21.447212336892051</c:v>
                </c:pt>
                <c:pt idx="6">
                  <c:v>31.447212336892051</c:v>
                </c:pt>
                <c:pt idx="7">
                  <c:v>47.447212336892051</c:v>
                </c:pt>
                <c:pt idx="8">
                  <c:v>39.447212336892051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2713-4A0B-8566-FB878D1B8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9656671"/>
        <c:axId val="1"/>
      </c:lineChart>
      <c:catAx>
        <c:axId val="59965667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6.447212336892051"/>
          <c:min val="5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599656671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350318471337579E-2"/>
          <c:y val="5.0534499514091349E-2"/>
          <c:w val="0.9739251592356688"/>
          <c:h val="0.89893100097181733"/>
        </c:manualLayout>
      </c:layout>
      <c:lineChart>
        <c:grouping val="standard"/>
        <c:varyColors val="0"/>
        <c:ser>
          <c:idx val="1"/>
          <c:order val="0"/>
          <c:spPr>
            <a:ln w="19050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diamond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812F-4BE2-B2C3-75E9C126FFCC}"/>
              </c:ext>
            </c:extLst>
          </c:dPt>
          <c:dPt>
            <c:idx val="1"/>
            <c:marker>
              <c:symbol val="diamond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812F-4BE2-B2C3-75E9C126FFCC}"/>
              </c:ext>
            </c:extLst>
          </c:dPt>
          <c:dPt>
            <c:idx val="2"/>
            <c:marker>
              <c:symbol val="diamond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812F-4BE2-B2C3-75E9C126FFCC}"/>
              </c:ext>
            </c:extLst>
          </c:dPt>
          <c:dPt>
            <c:idx val="3"/>
            <c:marker>
              <c:symbol val="diamond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812F-4BE2-B2C3-75E9C126FFCC}"/>
              </c:ext>
            </c:extLst>
          </c:dPt>
          <c:dPt>
            <c:idx val="4"/>
            <c:marker>
              <c:symbol val="diamond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812F-4BE2-B2C3-75E9C126FFCC}"/>
              </c:ext>
            </c:extLst>
          </c:dPt>
          <c:dPt>
            <c:idx val="5"/>
            <c:marker>
              <c:symbol val="diamond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812F-4BE2-B2C3-75E9C126FFCC}"/>
              </c:ext>
            </c:extLst>
          </c:dPt>
          <c:dPt>
            <c:idx val="6"/>
            <c:marker>
              <c:symbol val="diamond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812F-4BE2-B2C3-75E9C126FFCC}"/>
              </c:ext>
            </c:extLst>
          </c:dPt>
          <c:dPt>
            <c:idx val="7"/>
            <c:marker>
              <c:symbol val="diamond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812F-4BE2-B2C3-75E9C126FFCC}"/>
              </c:ext>
            </c:extLst>
          </c:dPt>
          <c:dPt>
            <c:idx val="8"/>
            <c:marker>
              <c:symbol val="diamond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812F-4BE2-B2C3-75E9C126FFCC}"/>
              </c:ext>
            </c:extLst>
          </c:dPt>
          <c:dLbls>
            <c:dLbl>
              <c:idx val="1"/>
              <c:layout>
                <c:manualLayout>
                  <c:x val="0"/>
                  <c:y val="9.523809523809523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2"/>
                      </a:solidFill>
                      <a:latin typeface="Arial"/>
                      <a:ea typeface="+mn-ea"/>
                      <a:cs typeface="+mn-cs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812F-4BE2-B2C3-75E9C126FFCC}"/>
                </c:ext>
              </c:extLst>
            </c:dLbl>
            <c:dLbl>
              <c:idx val="2"/>
              <c:layout>
                <c:manualLayout>
                  <c:x val="0"/>
                  <c:y val="9.523809523809523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2"/>
                      </a:solidFill>
                      <a:latin typeface="Arial"/>
                      <a:ea typeface="+mn-ea"/>
                      <a:cs typeface="+mn-cs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812F-4BE2-B2C3-75E9C126FFCC}"/>
                </c:ext>
              </c:extLst>
            </c:dLbl>
            <c:dLbl>
              <c:idx val="3"/>
              <c:layout>
                <c:manualLayout>
                  <c:x val="0"/>
                  <c:y val="-9.523809523809523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2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812F-4BE2-B2C3-75E9C126FFCC}"/>
                </c:ext>
              </c:extLst>
            </c:dLbl>
            <c:dLbl>
              <c:idx val="4"/>
              <c:layout>
                <c:manualLayout>
                  <c:x val="0"/>
                  <c:y val="-9.523809523809523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2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812F-4BE2-B2C3-75E9C126FFCC}"/>
                </c:ext>
              </c:extLst>
            </c:dLbl>
            <c:dLbl>
              <c:idx val="5"/>
              <c:layout>
                <c:manualLayout>
                  <c:x val="0"/>
                  <c:y val="9.523809523809523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2"/>
                      </a:solidFill>
                      <a:latin typeface="Arial"/>
                      <a:ea typeface="+mn-ea"/>
                      <a:cs typeface="+mn-cs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812F-4BE2-B2C3-75E9C126FFCC}"/>
                </c:ext>
              </c:extLst>
            </c:dLbl>
            <c:dLbl>
              <c:idx val="6"/>
              <c:layout>
                <c:manualLayout>
                  <c:x val="0"/>
                  <c:y val="9.523809523809523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2"/>
                      </a:solidFill>
                      <a:latin typeface="Arial"/>
                      <a:ea typeface="+mn-ea"/>
                      <a:cs typeface="+mn-cs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812F-4BE2-B2C3-75E9C126FFCC}"/>
                </c:ext>
              </c:extLst>
            </c:dLbl>
            <c:dLbl>
              <c:idx val="7"/>
              <c:layout>
                <c:manualLayout>
                  <c:x val="0"/>
                  <c:y val="-9.523809523809523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2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812F-4BE2-B2C3-75E9C126FFCC}"/>
                </c:ext>
              </c:extLst>
            </c:dLbl>
            <c:dLbl>
              <c:idx val="8"/>
              <c:layout>
                <c:manualLayout>
                  <c:x val="0"/>
                  <c:y val="-9.5238095238095233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2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812F-4BE2-B2C3-75E9C126FF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Sheet1!$A$2:$I$2</c:f>
              <c:numCache>
                <c:formatCode>#\ ##0.0;"-"#\ ##0.0</c:formatCode>
                <c:ptCount val="9"/>
                <c:pt idx="0" formatCode="General">
                  <c:v>1.6</c:v>
                </c:pt>
                <c:pt idx="1">
                  <c:v>1.3</c:v>
                </c:pt>
                <c:pt idx="2">
                  <c:v>1.1000000000000001</c:v>
                </c:pt>
                <c:pt idx="3">
                  <c:v>0.8</c:v>
                </c:pt>
                <c:pt idx="4">
                  <c:v>0.8</c:v>
                </c:pt>
                <c:pt idx="5">
                  <c:v>0.9</c:v>
                </c:pt>
                <c:pt idx="6">
                  <c:v>1.3</c:v>
                </c:pt>
                <c:pt idx="7">
                  <c:v>1.4</c:v>
                </c:pt>
                <c:pt idx="8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812F-4BE2-B2C3-75E9C126F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3095487"/>
        <c:axId val="1"/>
      </c:lineChart>
      <c:catAx>
        <c:axId val="100309548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.6"/>
          <c:min val="0.4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003095487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219305441618812E-2"/>
          <c:y val="4.4520547945205477E-2"/>
          <c:w val="0.97156138911676238"/>
          <c:h val="0.910958904109589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304794520547945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2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A6B-4301-8258-4FEB6DB37237}"/>
                </c:ext>
              </c:extLst>
            </c:dLbl>
            <c:dLbl>
              <c:idx val="1"/>
              <c:layout>
                <c:manualLayout>
                  <c:x val="0"/>
                  <c:y val="-0.341609589041095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2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A6B-4301-8258-4FEB6DB37237}"/>
                </c:ext>
              </c:extLst>
            </c:dLbl>
            <c:dLbl>
              <c:idx val="2"/>
              <c:layout>
                <c:manualLayout>
                  <c:x val="0"/>
                  <c:y val="-0.3518835616438356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2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A6B-4301-8258-4FEB6DB37237}"/>
                </c:ext>
              </c:extLst>
            </c:dLbl>
            <c:dLbl>
              <c:idx val="3"/>
              <c:layout>
                <c:manualLayout>
                  <c:x val="0"/>
                  <c:y val="-0.3390410958904109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2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A6B-4301-8258-4FEB6DB37237}"/>
                </c:ext>
              </c:extLst>
            </c:dLbl>
            <c:dLbl>
              <c:idx val="4"/>
              <c:layout>
                <c:manualLayout>
                  <c:x val="0"/>
                  <c:y val="-0.2842465753424657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2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A6B-4301-8258-4FEB6DB37237}"/>
                </c:ext>
              </c:extLst>
            </c:dLbl>
            <c:dLbl>
              <c:idx val="5"/>
              <c:layout>
                <c:manualLayout>
                  <c:x val="0"/>
                  <c:y val="-0.333904109589041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2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A6B-4301-8258-4FEB6DB37237}"/>
                </c:ext>
              </c:extLst>
            </c:dLbl>
            <c:dLbl>
              <c:idx val="6"/>
              <c:layout>
                <c:manualLayout>
                  <c:x val="0"/>
                  <c:y val="-0.388698630136986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2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DA6B-4301-8258-4FEB6DB37237}"/>
                </c:ext>
              </c:extLst>
            </c:dLbl>
            <c:dLbl>
              <c:idx val="7"/>
              <c:layout>
                <c:manualLayout>
                  <c:x val="0"/>
                  <c:y val="-0.367294520547945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2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DA6B-4301-8258-4FEB6DB37237}"/>
                </c:ext>
              </c:extLst>
            </c:dLbl>
            <c:dLbl>
              <c:idx val="8"/>
              <c:layout>
                <c:manualLayout>
                  <c:x val="0"/>
                  <c:y val="-0.361301369863013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2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DA6B-4301-8258-4FEB6DB372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Sheet1!$A$1:$I$1</c:f>
              <c:numCache>
                <c:formatCode>#\ ##0;"-"#\ ##0</c:formatCode>
                <c:ptCount val="9"/>
                <c:pt idx="0">
                  <c:v>245.45161290322579</c:v>
                </c:pt>
                <c:pt idx="1">
                  <c:v>255.25</c:v>
                </c:pt>
                <c:pt idx="2">
                  <c:v>264.77419354838707</c:v>
                </c:pt>
                <c:pt idx="3">
                  <c:v>253.53333333333333</c:v>
                </c:pt>
                <c:pt idx="4">
                  <c:v>204.7741935483871</c:v>
                </c:pt>
                <c:pt idx="5">
                  <c:v>248.53333333333333</c:v>
                </c:pt>
                <c:pt idx="6">
                  <c:v>296.96774193548384</c:v>
                </c:pt>
                <c:pt idx="7">
                  <c:v>278.29032258064518</c:v>
                </c:pt>
                <c:pt idx="8">
                  <c:v>272.60000000000002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A6B-4301-8258-4FEB6DB37237}"/>
            </c:ext>
          </c:extLst>
        </c:ser>
        <c:ser>
          <c:idx val="1"/>
          <c:order val="1"/>
          <c:spPr>
            <a:solidFill>
              <a:schemeClr val="accent1"/>
            </a:solidFill>
            <a:ln w="12700" algn="ctr">
              <a:solidFill>
                <a:schemeClr val="bg2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143835616438356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DA6B-4301-8258-4FEB6DB37237}"/>
                </c:ext>
              </c:extLst>
            </c:dLbl>
            <c:dLbl>
              <c:idx val="1"/>
              <c:layout>
                <c:manualLayout>
                  <c:x val="0"/>
                  <c:y val="-0.396404109589041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DA6B-4301-8258-4FEB6DB37237}"/>
                </c:ext>
              </c:extLst>
            </c:dLbl>
            <c:dLbl>
              <c:idx val="2"/>
              <c:layout>
                <c:manualLayout>
                  <c:x val="0"/>
                  <c:y val="-0.283390410958904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DA6B-4301-8258-4FEB6DB37237}"/>
                </c:ext>
              </c:extLst>
            </c:dLbl>
            <c:dLbl>
              <c:idx val="3"/>
              <c:layout>
                <c:manualLayout>
                  <c:x val="0"/>
                  <c:y val="-0.207191780821917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DA6B-4301-8258-4FEB6DB37237}"/>
                </c:ext>
              </c:extLst>
            </c:dLbl>
            <c:dLbl>
              <c:idx val="4"/>
              <c:layout>
                <c:manualLayout>
                  <c:x val="0"/>
                  <c:y val="-0.2457191780821917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DA6B-4301-8258-4FEB6DB37237}"/>
                </c:ext>
              </c:extLst>
            </c:dLbl>
            <c:dLbl>
              <c:idx val="5"/>
              <c:layout>
                <c:manualLayout>
                  <c:x val="0"/>
                  <c:y val="-0.2876712328767123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DA6B-4301-8258-4FEB6DB37237}"/>
                </c:ext>
              </c:extLst>
            </c:dLbl>
            <c:dLbl>
              <c:idx val="6"/>
              <c:layout>
                <c:manualLayout>
                  <c:x val="0"/>
                  <c:y val="-0.380993150684931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DA6B-4301-8258-4FEB6DB37237}"/>
                </c:ext>
              </c:extLst>
            </c:dLbl>
            <c:dLbl>
              <c:idx val="7"/>
              <c:layout>
                <c:manualLayout>
                  <c:x val="0"/>
                  <c:y val="-0.445205479452054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DA6B-4301-8258-4FEB6DB37237}"/>
                </c:ext>
              </c:extLst>
            </c:dLbl>
            <c:dLbl>
              <c:idx val="8"/>
              <c:layout>
                <c:manualLayout>
                  <c:x val="0"/>
                  <c:y val="-0.4332191780821917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accent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DA6B-4301-8258-4FEB6DB372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Sheet1!$A$2:$I$2</c:f>
              <c:numCache>
                <c:formatCode>#\ ##0;"-"#\ ##0</c:formatCode>
                <c:ptCount val="9"/>
                <c:pt idx="0">
                  <c:v>319.40430107526879</c:v>
                </c:pt>
                <c:pt idx="1">
                  <c:v>303.69464285714281</c:v>
                </c:pt>
                <c:pt idx="2">
                  <c:v>204.17849462365589</c:v>
                </c:pt>
                <c:pt idx="3">
                  <c:v>137.48611111111111</c:v>
                </c:pt>
                <c:pt idx="4">
                  <c:v>171.32688172043009</c:v>
                </c:pt>
                <c:pt idx="5">
                  <c:v>207.76499999999999</c:v>
                </c:pt>
                <c:pt idx="6">
                  <c:v>290.27096774193546</c:v>
                </c:pt>
                <c:pt idx="7">
                  <c:v>346.14731182795697</c:v>
                </c:pt>
                <c:pt idx="8">
                  <c:v>335.97277777777776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A6B-4301-8258-4FEB6DB37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795059135"/>
        <c:axId val="1"/>
      </c:barChart>
      <c:lineChart>
        <c:grouping val="standard"/>
        <c:varyColors val="0"/>
        <c:ser>
          <c:idx val="2"/>
          <c:order val="2"/>
          <c:smooth val="0"/>
          <c:extLst>
            <c:ext xmlns:c16="http://schemas.microsoft.com/office/drawing/2014/chart" uri="{C3380CC4-5D6E-409C-BE32-E72D297353CC}">
              <c16:uniqueId val="{00000014-DA6B-4301-8258-4FEB6DB37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2"/>
      </c:lineChart>
      <c:catAx>
        <c:axId val="79505913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\ ##0;&quot;-&quot;#\ ##0" sourceLinked="1"/>
        <c:majorTickMark val="out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ru-RU"/>
          </a:p>
        </c:txPr>
        <c:crossAx val="795059135"/>
        <c:crosses val="min"/>
        <c:crossBetween val="between"/>
        <c:majorUnit val="100"/>
      </c:valAx>
      <c:valAx>
        <c:axId val="2"/>
        <c:scaling>
          <c:orientation val="minMax"/>
          <c:max val="0"/>
          <c:min val="-120"/>
        </c:scaling>
        <c:delete val="0"/>
        <c:axPos val="r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ru-RU"/>
          </a:p>
        </c:txPr>
        <c:crossAx val="3"/>
        <c:crosses val="max"/>
        <c:crossBetween val="between"/>
        <c:majorUnit val="20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2"/>
        <c:crosses val="min"/>
        <c:auto val="0"/>
        <c:lblAlgn val="ctr"/>
        <c:lblOffset val="100"/>
        <c:noMultiLvlLbl val="0"/>
      </c:cat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001077005923533E-2"/>
          <c:y val="6.9611780455153954E-2"/>
          <c:w val="0.9625740441572429"/>
          <c:h val="0.86077643908969215"/>
        </c:manualLayout>
      </c:layout>
      <c:lineChart>
        <c:grouping val="standard"/>
        <c:varyColors val="0"/>
        <c:ser>
          <c:idx val="0"/>
          <c:order val="0"/>
          <c:spPr>
            <a:ln w="19050" algn="ctr">
              <a:solidFill>
                <a:schemeClr val="tx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81B-4D05-A341-81153CE2FDA9}"/>
              </c:ext>
            </c:extLst>
          </c:dPt>
          <c:dPt>
            <c:idx val="1"/>
            <c:marker>
              <c:symbol val="circle"/>
              <c:size val="8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81B-4D05-A341-81153CE2FDA9}"/>
              </c:ext>
            </c:extLst>
          </c:dPt>
          <c:dPt>
            <c:idx val="2"/>
            <c:marker>
              <c:symbol val="circle"/>
              <c:size val="8"/>
              <c:spPr>
                <a:solidFill>
                  <a:schemeClr val="tx2"/>
                </a:solidFill>
                <a:ln w="9525" algn="ctr">
                  <a:solidFill>
                    <a:schemeClr val="tx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81B-4D05-A341-81153CE2FDA9}"/>
              </c:ext>
            </c:extLst>
          </c:dPt>
          <c:dPt>
            <c:idx val="3"/>
            <c:marker>
              <c:symbol val="circle"/>
              <c:size val="8"/>
              <c:spPr>
                <a:solidFill>
                  <a:schemeClr val="tx2"/>
                </a:solidFill>
                <a:ln w="9525" algn="ctr">
                  <a:solidFill>
                    <a:schemeClr val="tx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81B-4D05-A341-81153CE2FDA9}"/>
              </c:ext>
            </c:extLst>
          </c:dPt>
          <c:dPt>
            <c:idx val="4"/>
            <c:marker>
              <c:symbol val="circle"/>
              <c:size val="8"/>
              <c:spPr>
                <a:solidFill>
                  <a:schemeClr val="tx2"/>
                </a:solidFill>
                <a:ln w="9525" algn="ctr">
                  <a:solidFill>
                    <a:schemeClr val="tx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81B-4D05-A341-81153CE2FDA9}"/>
              </c:ext>
            </c:extLst>
          </c:dPt>
          <c:dPt>
            <c:idx val="5"/>
            <c:marker>
              <c:symbol val="circle"/>
              <c:size val="8"/>
              <c:spPr>
                <a:solidFill>
                  <a:schemeClr val="tx2"/>
                </a:solidFill>
                <a:ln w="9525" algn="ctr">
                  <a:solidFill>
                    <a:schemeClr val="tx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B81B-4D05-A341-81153CE2FDA9}"/>
              </c:ext>
            </c:extLst>
          </c:dPt>
          <c:dPt>
            <c:idx val="6"/>
            <c:marker>
              <c:symbol val="circle"/>
              <c:size val="8"/>
              <c:spPr>
                <a:solidFill>
                  <a:schemeClr val="tx2"/>
                </a:solidFill>
                <a:ln w="9525" algn="ctr">
                  <a:solidFill>
                    <a:schemeClr val="tx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81B-4D05-A341-81153CE2FDA9}"/>
              </c:ext>
            </c:extLst>
          </c:dPt>
          <c:dPt>
            <c:idx val="7"/>
            <c:marker>
              <c:symbol val="circle"/>
              <c:size val="8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B81B-4D05-A341-81153CE2FDA9}"/>
              </c:ext>
            </c:extLst>
          </c:dPt>
          <c:dPt>
            <c:idx val="8"/>
            <c:marker>
              <c:symbol val="circle"/>
              <c:size val="8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81B-4D05-A341-81153CE2FDA9}"/>
              </c:ext>
            </c:extLst>
          </c:dPt>
          <c:dLbls>
            <c:dLbl>
              <c:idx val="0"/>
              <c:layout>
                <c:manualLayout>
                  <c:x val="1.6693591814754979E-2"/>
                  <c:y val="-0.1552878179384203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FF0000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81B-4D05-A341-81153CE2FDA9}"/>
                </c:ext>
              </c:extLst>
            </c:dLbl>
            <c:dLbl>
              <c:idx val="1"/>
              <c:layout>
                <c:manualLayout>
                  <c:x val="0"/>
                  <c:y val="-0.15528781793842034"/>
                </c:manualLayout>
              </c:layout>
              <c:tx>
                <c:rich>
                  <a:bodyPr wrap="none"/>
                  <a:lstStyle/>
                  <a:p>
                    <a:pPr>
                      <a:defRPr sz="1000" b="1" kern="120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defRPr>
                    </a:pPr>
                    <a:r>
                      <a:rPr lang="en-US" dirty="0"/>
                      <a:t>-49</a:t>
                    </a:r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B81B-4D05-A341-81153CE2FDA9}"/>
                </c:ext>
              </c:extLst>
            </c:dLbl>
            <c:dLbl>
              <c:idx val="2"/>
              <c:layout>
                <c:manualLayout>
                  <c:x val="0"/>
                  <c:y val="-0.1552878179384203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81B-4D05-A341-81153CE2FDA9}"/>
                </c:ext>
              </c:extLst>
            </c:dLbl>
            <c:dLbl>
              <c:idx val="3"/>
              <c:layout>
                <c:manualLayout>
                  <c:x val="0"/>
                  <c:y val="-0.15528781793842034"/>
                </c:manualLayout>
              </c:layout>
              <c:tx>
                <c:rich>
                  <a:bodyPr wrap="none"/>
                  <a:lstStyle/>
                  <a:p>
                    <a:pPr>
                      <a:defRPr sz="10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defRPr>
                    </a:pPr>
                    <a:r>
                      <a:rPr lang="en-US" dirty="0"/>
                      <a:t>117</a:t>
                    </a:r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B81B-4D05-A341-81153CE2FDA9}"/>
                </c:ext>
              </c:extLst>
            </c:dLbl>
            <c:dLbl>
              <c:idx val="4"/>
              <c:layout>
                <c:manualLayout>
                  <c:x val="0"/>
                  <c:y val="-0.15528781793842034"/>
                </c:manualLayout>
              </c:layout>
              <c:tx>
                <c:rich>
                  <a:bodyPr wrap="none"/>
                  <a:lstStyle/>
                  <a:p>
                    <a:pPr>
                      <a:defRPr sz="10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defRPr>
                    </a:pPr>
                    <a:r>
                      <a:rPr lang="en-US" dirty="0"/>
                      <a:t>34</a:t>
                    </a:r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4-B81B-4D05-A341-81153CE2FDA9}"/>
                </c:ext>
              </c:extLst>
            </c:dLbl>
            <c:dLbl>
              <c:idx val="5"/>
              <c:layout>
                <c:manualLayout>
                  <c:x val="0"/>
                  <c:y val="-0.1552878179384203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81B-4D05-A341-81153CE2FDA9}"/>
                </c:ext>
              </c:extLst>
            </c:dLbl>
            <c:dLbl>
              <c:idx val="6"/>
              <c:layout>
                <c:manualLayout>
                  <c:x val="0"/>
                  <c:y val="-0.1552878179384203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81B-4D05-A341-81153CE2FDA9}"/>
                </c:ext>
              </c:extLst>
            </c:dLbl>
            <c:dLbl>
              <c:idx val="7"/>
              <c:layout>
                <c:manualLayout>
                  <c:x val="0"/>
                  <c:y val="-0.1552878179384203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accent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81B-4D05-A341-81153CE2FDA9}"/>
                </c:ext>
              </c:extLst>
            </c:dLbl>
            <c:dLbl>
              <c:idx val="8"/>
              <c:layout>
                <c:manualLayout>
                  <c:x val="0"/>
                  <c:y val="-0.1552878179384203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accent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B81B-4D05-A341-81153CE2FD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Sheet1!$A$1:$I$1</c:f>
              <c:numCache>
                <c:formatCode>#\ ##0;"-"#\ ##0</c:formatCode>
                <c:ptCount val="9"/>
                <c:pt idx="0">
                  <c:v>-73.952688172042997</c:v>
                </c:pt>
                <c:pt idx="1">
                  <c:v>-48.444642857142803</c:v>
                </c:pt>
                <c:pt idx="2">
                  <c:v>60.595698924731181</c:v>
                </c:pt>
                <c:pt idx="3">
                  <c:v>116.047222222222</c:v>
                </c:pt>
                <c:pt idx="4">
                  <c:v>33.447311827957002</c:v>
                </c:pt>
                <c:pt idx="5">
                  <c:v>40.768333333333345</c:v>
                </c:pt>
                <c:pt idx="6">
                  <c:v>6.6967741935483787</c:v>
                </c:pt>
                <c:pt idx="7">
                  <c:v>-67.856989247311787</c:v>
                </c:pt>
                <c:pt idx="8">
                  <c:v>-63.372777777777742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81B-4D05-A341-81153CE2F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5070783"/>
        <c:axId val="1"/>
      </c:lineChart>
      <c:catAx>
        <c:axId val="79507078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200"/>
          <c:min val="-100"/>
        </c:scaling>
        <c:delete val="0"/>
        <c:axPos val="l"/>
        <c:majorGridlines>
          <c:spPr>
            <a:ln>
              <a:noFill/>
            </a:ln>
          </c:spPr>
        </c:majorGridlines>
        <c:numFmt formatCode="#\ ##0;&quot;-&quot;#\ ##0" sourceLinked="1"/>
        <c:majorTickMark val="out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ru-RU"/>
          </a:p>
        </c:txPr>
        <c:crossAx val="795070783"/>
        <c:crosses val="min"/>
        <c:crossBetween val="midCat"/>
        <c:majorUnit val="1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513677811550151E-2"/>
          <c:y val="2.5922233300099701E-2"/>
          <c:w val="0.92097264437689974"/>
          <c:h val="0.9481555333998006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797701</c:v>
                </c:pt>
                <c:pt idx="1">
                  <c:v>355902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B-4DA2-A77B-1470D9B7161D}"/>
            </c:ext>
          </c:extLst>
        </c:ser>
        <c:ser>
          <c:idx val="1"/>
          <c:order val="1"/>
          <c:spPr>
            <a:solidFill>
              <a:schemeClr val="tx2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446368</c:v>
                </c:pt>
                <c:pt idx="1">
                  <c:v>314299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FB-4DA2-A77B-1470D9B7161D}"/>
            </c:ext>
          </c:extLst>
        </c:ser>
        <c:ser>
          <c:idx val="2"/>
          <c:order val="2"/>
          <c:spPr>
            <a:solidFill>
              <a:schemeClr val="accent3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158136</c:v>
                </c:pt>
                <c:pt idx="1">
                  <c:v>45362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FB-4DA2-A77B-1470D9B7161D}"/>
            </c:ext>
          </c:extLst>
        </c:ser>
        <c:ser>
          <c:idx val="3"/>
          <c:order val="3"/>
          <c:spPr>
            <a:solidFill>
              <a:schemeClr val="accent4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Sheet1!$A$4:$B$4</c:f>
              <c:numCache>
                <c:formatCode>General</c:formatCode>
                <c:ptCount val="2"/>
                <c:pt idx="0">
                  <c:v>59588</c:v>
                </c:pt>
                <c:pt idx="1">
                  <c:v>42022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FB-4DA2-A77B-1470D9B7161D}"/>
            </c:ext>
          </c:extLst>
        </c:ser>
        <c:ser>
          <c:idx val="4"/>
          <c:order val="4"/>
          <c:spPr>
            <a:solidFill>
              <a:schemeClr val="hlink"/>
            </a:solidFill>
            <a:ln w="1270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Sheet1!$A$5:$B$5</c:f>
              <c:numCache>
                <c:formatCode>General</c:formatCode>
                <c:ptCount val="2"/>
                <c:pt idx="0">
                  <c:v>92380</c:v>
                </c:pt>
                <c:pt idx="1">
                  <c:v>37042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FB-4DA2-A77B-1470D9B71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2535103"/>
        <c:axId val="1"/>
      </c:barChart>
      <c:catAx>
        <c:axId val="8425351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ru-RU"/>
          </a:p>
        </c:txPr>
        <c:crossAx val="842535103"/>
        <c:crosses val="min"/>
        <c:crossBetween val="between"/>
        <c:majorUnit val="200000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4F580FF-3531-4671-AD9A-57B7B6B62C77}" type="datetimeFigureOut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B100288-0598-44DB-8D06-091815B60E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50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>
          <a:xfrm flipH="1">
            <a:off x="1851343" y="-219075"/>
            <a:ext cx="294672" cy="661256"/>
          </a:xfrm>
          <a:prstGeom prst="line">
            <a:avLst/>
          </a:prstGeom>
          <a:ln w="12700">
            <a:solidFill>
              <a:srgbClr val="E31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948086" y="154256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807F83"/>
                </a:solidFill>
                <a:latin typeface="Arial" panose="020B0604020202020204" pitchFamily="34" charset="0"/>
              </a:rPr>
              <a:t>Терминалы </a:t>
            </a:r>
            <a:r>
              <a:rPr lang="en-US" sz="1200" dirty="0">
                <a:solidFill>
                  <a:srgbClr val="807F83"/>
                </a:solidFill>
                <a:latin typeface="Arial" panose="020B0604020202020204" pitchFamily="34" charset="0"/>
              </a:rPr>
              <a:t>Global Ports</a:t>
            </a:r>
            <a:r>
              <a:rPr lang="ru-RU" sz="1200" dirty="0">
                <a:solidFill>
                  <a:srgbClr val="807F83"/>
                </a:solidFill>
                <a:latin typeface="Arial" panose="020B0604020202020204" pitchFamily="34" charset="0"/>
              </a:rPr>
              <a:t>:</a:t>
            </a:r>
            <a:r>
              <a:rPr lang="en-US" sz="1200" dirty="0">
                <a:solidFill>
                  <a:srgbClr val="807F83"/>
                </a:solidFill>
                <a:latin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807F83"/>
                </a:solidFill>
                <a:latin typeface="Arial" panose="020B0604020202020204" pitchFamily="34" charset="0"/>
              </a:rPr>
              <a:t>вызовы и возможности 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9532" y="100856"/>
            <a:ext cx="1363773" cy="48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712460" y="5311579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D13783A-0850-4BEE-8CB3-95BC8403772E}" type="slidenum">
              <a:rPr lang="ru-RU" sz="800" smtClean="0">
                <a:solidFill>
                  <a:srgbClr val="807F83"/>
                </a:solidFill>
                <a:latin typeface="Arial" panose="020B0604020202020204" pitchFamily="34" charset="0"/>
              </a:rPr>
              <a:pPr algn="r"/>
              <a:t>‹#›</a:t>
            </a:fld>
            <a:endParaRPr lang="ru-RU" sz="800" dirty="0">
              <a:solidFill>
                <a:srgbClr val="807F8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5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3B32B6E-9281-4D7C-BF36-E4B3B0EC0F96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3380E1B-CF2C-44B9-B4AC-8E7F02A18F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43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3FD1341-84C9-4731-B49F-495DE2E375FB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3380E1B-CF2C-44B9-B4AC-8E7F02A18F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27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 userDrawn="1"/>
        </p:nvCxnSpPr>
        <p:spPr>
          <a:xfrm flipH="1">
            <a:off x="1937068" y="-202840"/>
            <a:ext cx="402684" cy="864096"/>
          </a:xfrm>
          <a:prstGeom prst="line">
            <a:avLst/>
          </a:prstGeom>
          <a:ln w="12700">
            <a:solidFill>
              <a:srgbClr val="E31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2195736" y="340196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07F83"/>
                </a:solidFill>
                <a:latin typeface="Arial" panose="020B0604020202020204" pitchFamily="34" charset="0"/>
              </a:rPr>
              <a:t>2019 INTERIM RESULTS PRESENTATION</a:t>
            </a:r>
            <a:endParaRPr lang="ru-RU" sz="1200" dirty="0">
              <a:solidFill>
                <a:srgbClr val="807F83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1644"/>
            <a:ext cx="1270837" cy="23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 userDrawn="1"/>
        </p:nvSpPr>
        <p:spPr>
          <a:xfrm rot="16200000">
            <a:off x="8015789" y="2749778"/>
            <a:ext cx="1743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807F83"/>
                </a:solidFill>
                <a:latin typeface="Arial" panose="020B0604020202020204" pitchFamily="34" charset="0"/>
              </a:rPr>
              <a:t>http://www.globalports.com</a:t>
            </a:r>
            <a:endParaRPr lang="ru-RU" sz="800" dirty="0">
              <a:solidFill>
                <a:srgbClr val="807F83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712460" y="5311579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D13783A-0850-4BEE-8CB3-95BC8403772E}" type="slidenum">
              <a:rPr lang="ru-RU" sz="800" smtClean="0">
                <a:solidFill>
                  <a:srgbClr val="807F83"/>
                </a:solidFill>
                <a:latin typeface="Arial" panose="020B0604020202020204" pitchFamily="34" charset="0"/>
              </a:rPr>
              <a:pPr algn="r"/>
              <a:t>‹#›</a:t>
            </a:fld>
            <a:endParaRPr lang="ru-RU" sz="800" dirty="0">
              <a:solidFill>
                <a:srgbClr val="807F8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1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1644"/>
            <a:ext cx="2412268" cy="44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0" y="1128712"/>
            <a:ext cx="9144000" cy="4586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02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1644"/>
            <a:ext cx="2412268" cy="44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0" y="1128712"/>
            <a:ext cx="9144000" cy="4586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68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F7A72D-EBF1-4A7E-A5BC-FA97F6523D3A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3380E1B-CF2C-44B9-B4AC-8E7F02A18F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3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D9B31D2-E843-45E1-A1BA-47F308D24197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3380E1B-CF2C-44B9-B4AC-8E7F02A18F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35ABC8A-3F5B-4E43-B7BC-5FEAF3EDFB1C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3380E1B-CF2C-44B9-B4AC-8E7F02A18F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24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E3DE302-C6AE-47A5-B67C-C6012741442B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3380E1B-CF2C-44B9-B4AC-8E7F02A18F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04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DD12986-08B9-46F4-B51D-A9CF9111A2FB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3380E1B-CF2C-44B9-B4AC-8E7F02A18F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58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09C9471-D4C6-4AA0-B627-7122E19F90BE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3380E1B-CF2C-44B9-B4AC-8E7F02A18F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37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7222436-8CB7-4042-B47E-13E9DB5930B7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3380E1B-CF2C-44B9-B4AC-8E7F02A18F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49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F39B41B5-4E32-4915-8831-53AF55BCA1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0850404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Слайд think-cell" r:id="rId17" imgW="395" imgH="396" progId="TCLayout.ActiveDocument.1">
                  <p:embed/>
                </p:oleObj>
              </mc:Choice>
              <mc:Fallback>
                <p:oleObj name="Слайд think-cell" r:id="rId17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221A3B3-CC5F-4A69-B3AA-2951034AC8C2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3380E1B-CF2C-44B9-B4AC-8E7F02A18F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77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229.xml"/><Relationship Id="rId21" Type="http://schemas.openxmlformats.org/officeDocument/2006/relationships/tags" Target="../tags/tag224.xml"/><Relationship Id="rId42" Type="http://schemas.openxmlformats.org/officeDocument/2006/relationships/tags" Target="../tags/tag245.xml"/><Relationship Id="rId47" Type="http://schemas.openxmlformats.org/officeDocument/2006/relationships/tags" Target="../tags/tag250.xml"/><Relationship Id="rId63" Type="http://schemas.openxmlformats.org/officeDocument/2006/relationships/tags" Target="../tags/tag266.xml"/><Relationship Id="rId68" Type="http://schemas.openxmlformats.org/officeDocument/2006/relationships/image" Target="../media/image1.emf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9" Type="http://schemas.openxmlformats.org/officeDocument/2006/relationships/tags" Target="../tags/tag232.xml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32" Type="http://schemas.openxmlformats.org/officeDocument/2006/relationships/tags" Target="../tags/tag235.xml"/><Relationship Id="rId37" Type="http://schemas.openxmlformats.org/officeDocument/2006/relationships/tags" Target="../tags/tag240.xml"/><Relationship Id="rId40" Type="http://schemas.openxmlformats.org/officeDocument/2006/relationships/tags" Target="../tags/tag243.xml"/><Relationship Id="rId45" Type="http://schemas.openxmlformats.org/officeDocument/2006/relationships/tags" Target="../tags/tag248.xml"/><Relationship Id="rId53" Type="http://schemas.openxmlformats.org/officeDocument/2006/relationships/tags" Target="../tags/tag256.xml"/><Relationship Id="rId58" Type="http://schemas.openxmlformats.org/officeDocument/2006/relationships/tags" Target="../tags/tag261.xml"/><Relationship Id="rId66" Type="http://schemas.openxmlformats.org/officeDocument/2006/relationships/slideLayout" Target="../slideLayouts/slideLayout1.xml"/><Relationship Id="rId5" Type="http://schemas.openxmlformats.org/officeDocument/2006/relationships/tags" Target="../tags/tag208.xml"/><Relationship Id="rId61" Type="http://schemas.openxmlformats.org/officeDocument/2006/relationships/tags" Target="../tags/tag264.xml"/><Relationship Id="rId19" Type="http://schemas.openxmlformats.org/officeDocument/2006/relationships/tags" Target="../tags/tag222.xml"/><Relationship Id="rId14" Type="http://schemas.openxmlformats.org/officeDocument/2006/relationships/tags" Target="../tags/tag217.xml"/><Relationship Id="rId22" Type="http://schemas.openxmlformats.org/officeDocument/2006/relationships/tags" Target="../tags/tag225.xml"/><Relationship Id="rId27" Type="http://schemas.openxmlformats.org/officeDocument/2006/relationships/tags" Target="../tags/tag230.xml"/><Relationship Id="rId30" Type="http://schemas.openxmlformats.org/officeDocument/2006/relationships/tags" Target="../tags/tag233.xml"/><Relationship Id="rId35" Type="http://schemas.openxmlformats.org/officeDocument/2006/relationships/tags" Target="../tags/tag238.xml"/><Relationship Id="rId43" Type="http://schemas.openxmlformats.org/officeDocument/2006/relationships/tags" Target="../tags/tag246.xml"/><Relationship Id="rId48" Type="http://schemas.openxmlformats.org/officeDocument/2006/relationships/tags" Target="../tags/tag251.xml"/><Relationship Id="rId56" Type="http://schemas.openxmlformats.org/officeDocument/2006/relationships/tags" Target="../tags/tag259.xml"/><Relationship Id="rId64" Type="http://schemas.openxmlformats.org/officeDocument/2006/relationships/tags" Target="../tags/tag267.xml"/><Relationship Id="rId69" Type="http://schemas.openxmlformats.org/officeDocument/2006/relationships/chart" Target="../charts/chart9.xml"/><Relationship Id="rId8" Type="http://schemas.openxmlformats.org/officeDocument/2006/relationships/tags" Target="../tags/tag211.xml"/><Relationship Id="rId51" Type="http://schemas.openxmlformats.org/officeDocument/2006/relationships/tags" Target="../tags/tag254.xml"/><Relationship Id="rId3" Type="http://schemas.openxmlformats.org/officeDocument/2006/relationships/tags" Target="../tags/tag206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tags" Target="../tags/tag228.xml"/><Relationship Id="rId33" Type="http://schemas.openxmlformats.org/officeDocument/2006/relationships/tags" Target="../tags/tag236.xml"/><Relationship Id="rId38" Type="http://schemas.openxmlformats.org/officeDocument/2006/relationships/tags" Target="../tags/tag241.xml"/><Relationship Id="rId46" Type="http://schemas.openxmlformats.org/officeDocument/2006/relationships/tags" Target="../tags/tag249.xml"/><Relationship Id="rId59" Type="http://schemas.openxmlformats.org/officeDocument/2006/relationships/tags" Target="../tags/tag262.xml"/><Relationship Id="rId67" Type="http://schemas.openxmlformats.org/officeDocument/2006/relationships/oleObject" Target="../embeddings/oleObject10.bin"/><Relationship Id="rId20" Type="http://schemas.openxmlformats.org/officeDocument/2006/relationships/tags" Target="../tags/tag223.xml"/><Relationship Id="rId41" Type="http://schemas.openxmlformats.org/officeDocument/2006/relationships/tags" Target="../tags/tag244.xml"/><Relationship Id="rId54" Type="http://schemas.openxmlformats.org/officeDocument/2006/relationships/tags" Target="../tags/tag257.xml"/><Relationship Id="rId62" Type="http://schemas.openxmlformats.org/officeDocument/2006/relationships/tags" Target="../tags/tag265.xml"/><Relationship Id="rId70" Type="http://schemas.openxmlformats.org/officeDocument/2006/relationships/chart" Target="../charts/chart10.xml"/><Relationship Id="rId1" Type="http://schemas.openxmlformats.org/officeDocument/2006/relationships/vmlDrawing" Target="../drawings/vmlDrawing10.vml"/><Relationship Id="rId6" Type="http://schemas.openxmlformats.org/officeDocument/2006/relationships/tags" Target="../tags/tag209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28" Type="http://schemas.openxmlformats.org/officeDocument/2006/relationships/tags" Target="../tags/tag231.xml"/><Relationship Id="rId36" Type="http://schemas.openxmlformats.org/officeDocument/2006/relationships/tags" Target="../tags/tag239.xml"/><Relationship Id="rId49" Type="http://schemas.openxmlformats.org/officeDocument/2006/relationships/tags" Target="../tags/tag252.xml"/><Relationship Id="rId57" Type="http://schemas.openxmlformats.org/officeDocument/2006/relationships/tags" Target="../tags/tag260.xml"/><Relationship Id="rId10" Type="http://schemas.openxmlformats.org/officeDocument/2006/relationships/tags" Target="../tags/tag213.xml"/><Relationship Id="rId31" Type="http://schemas.openxmlformats.org/officeDocument/2006/relationships/tags" Target="../tags/tag234.xml"/><Relationship Id="rId44" Type="http://schemas.openxmlformats.org/officeDocument/2006/relationships/tags" Target="../tags/tag247.xml"/><Relationship Id="rId52" Type="http://schemas.openxmlformats.org/officeDocument/2006/relationships/tags" Target="../tags/tag255.xml"/><Relationship Id="rId60" Type="http://schemas.openxmlformats.org/officeDocument/2006/relationships/tags" Target="../tags/tag263.xml"/><Relationship Id="rId65" Type="http://schemas.openxmlformats.org/officeDocument/2006/relationships/tags" Target="../tags/tag268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39" Type="http://schemas.openxmlformats.org/officeDocument/2006/relationships/tags" Target="../tags/tag242.xml"/><Relationship Id="rId34" Type="http://schemas.openxmlformats.org/officeDocument/2006/relationships/tags" Target="../tags/tag237.xml"/><Relationship Id="rId50" Type="http://schemas.openxmlformats.org/officeDocument/2006/relationships/tags" Target="../tags/tag253.xml"/><Relationship Id="rId55" Type="http://schemas.openxmlformats.org/officeDocument/2006/relationships/tags" Target="../tags/tag258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26" Type="http://schemas.openxmlformats.org/officeDocument/2006/relationships/tags" Target="../tags/tag293.xml"/><Relationship Id="rId39" Type="http://schemas.openxmlformats.org/officeDocument/2006/relationships/image" Target="../media/image15.jpeg"/><Relationship Id="rId21" Type="http://schemas.openxmlformats.org/officeDocument/2006/relationships/tags" Target="../tags/tag288.xml"/><Relationship Id="rId34" Type="http://schemas.openxmlformats.org/officeDocument/2006/relationships/tags" Target="../tags/tag301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33" Type="http://schemas.openxmlformats.org/officeDocument/2006/relationships/tags" Target="../tags/tag300.xml"/><Relationship Id="rId38" Type="http://schemas.openxmlformats.org/officeDocument/2006/relationships/image" Target="../media/image1.emf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tags" Target="../tags/tag287.xml"/><Relationship Id="rId29" Type="http://schemas.openxmlformats.org/officeDocument/2006/relationships/tags" Target="../tags/tag296.xml"/><Relationship Id="rId1" Type="http://schemas.openxmlformats.org/officeDocument/2006/relationships/vmlDrawing" Target="../drawings/vmlDrawing11.v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24" Type="http://schemas.openxmlformats.org/officeDocument/2006/relationships/tags" Target="../tags/tag291.xml"/><Relationship Id="rId32" Type="http://schemas.openxmlformats.org/officeDocument/2006/relationships/tags" Target="../tags/tag299.xml"/><Relationship Id="rId37" Type="http://schemas.openxmlformats.org/officeDocument/2006/relationships/oleObject" Target="../embeddings/oleObject11.bin"/><Relationship Id="rId40" Type="http://schemas.openxmlformats.org/officeDocument/2006/relationships/chart" Target="../charts/chart11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tags" Target="../tags/tag295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277.xml"/><Relationship Id="rId19" Type="http://schemas.openxmlformats.org/officeDocument/2006/relationships/tags" Target="../tags/tag286.xml"/><Relationship Id="rId31" Type="http://schemas.openxmlformats.org/officeDocument/2006/relationships/tags" Target="../tags/tag298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tags" Target="../tags/tag289.xml"/><Relationship Id="rId27" Type="http://schemas.openxmlformats.org/officeDocument/2006/relationships/tags" Target="../tags/tag294.xml"/><Relationship Id="rId30" Type="http://schemas.openxmlformats.org/officeDocument/2006/relationships/tags" Target="../tags/tag297.xml"/><Relationship Id="rId35" Type="http://schemas.openxmlformats.org/officeDocument/2006/relationships/tags" Target="../tags/tag302.xml"/><Relationship Id="rId8" Type="http://schemas.openxmlformats.org/officeDocument/2006/relationships/tags" Target="../tags/tag275.xml"/><Relationship Id="rId3" Type="http://schemas.openxmlformats.org/officeDocument/2006/relationships/tags" Target="../tags/tag2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rts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ustomer_service@globalports.com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1.emf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oleObject" Target="../embeddings/oleObject3.bin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1" Type="http://schemas.openxmlformats.org/officeDocument/2006/relationships/vmlDrawing" Target="../drawings/vmlDrawing3.v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slideLayout" Target="../slideLayouts/slideLayout1.xml"/><Relationship Id="rId40" Type="http://schemas.openxmlformats.org/officeDocument/2006/relationships/chart" Target="../charts/chart1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8" Type="http://schemas.openxmlformats.org/officeDocument/2006/relationships/tags" Target="../tags/tag10.xml"/><Relationship Id="rId3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63.xml"/><Relationship Id="rId21" Type="http://schemas.openxmlformats.org/officeDocument/2006/relationships/tags" Target="../tags/tag58.xml"/><Relationship Id="rId34" Type="http://schemas.openxmlformats.org/officeDocument/2006/relationships/tags" Target="../tags/tag71.xml"/><Relationship Id="rId42" Type="http://schemas.openxmlformats.org/officeDocument/2006/relationships/tags" Target="../tags/tag79.xml"/><Relationship Id="rId47" Type="http://schemas.openxmlformats.org/officeDocument/2006/relationships/tags" Target="../tags/tag84.xml"/><Relationship Id="rId50" Type="http://schemas.openxmlformats.org/officeDocument/2006/relationships/tags" Target="../tags/tag87.xml"/><Relationship Id="rId55" Type="http://schemas.openxmlformats.org/officeDocument/2006/relationships/tags" Target="../tags/tag92.xml"/><Relationship Id="rId63" Type="http://schemas.openxmlformats.org/officeDocument/2006/relationships/image" Target="../media/image1.emf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9" Type="http://schemas.openxmlformats.org/officeDocument/2006/relationships/tags" Target="../tags/tag66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32" Type="http://schemas.openxmlformats.org/officeDocument/2006/relationships/tags" Target="../tags/tag69.xml"/><Relationship Id="rId37" Type="http://schemas.openxmlformats.org/officeDocument/2006/relationships/tags" Target="../tags/tag74.xml"/><Relationship Id="rId40" Type="http://schemas.openxmlformats.org/officeDocument/2006/relationships/tags" Target="../tags/tag77.xml"/><Relationship Id="rId45" Type="http://schemas.openxmlformats.org/officeDocument/2006/relationships/tags" Target="../tags/tag82.xml"/><Relationship Id="rId53" Type="http://schemas.openxmlformats.org/officeDocument/2006/relationships/tags" Target="../tags/tag90.xml"/><Relationship Id="rId58" Type="http://schemas.openxmlformats.org/officeDocument/2006/relationships/tags" Target="../tags/tag95.xml"/><Relationship Id="rId5" Type="http://schemas.openxmlformats.org/officeDocument/2006/relationships/tags" Target="../tags/tag42.xml"/><Relationship Id="rId61" Type="http://schemas.openxmlformats.org/officeDocument/2006/relationships/slideLayout" Target="../slideLayouts/slideLayout1.xml"/><Relationship Id="rId19" Type="http://schemas.openxmlformats.org/officeDocument/2006/relationships/tags" Target="../tags/tag5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tags" Target="../tags/tag64.xml"/><Relationship Id="rId30" Type="http://schemas.openxmlformats.org/officeDocument/2006/relationships/tags" Target="../tags/tag67.xml"/><Relationship Id="rId35" Type="http://schemas.openxmlformats.org/officeDocument/2006/relationships/tags" Target="../tags/tag72.xml"/><Relationship Id="rId43" Type="http://schemas.openxmlformats.org/officeDocument/2006/relationships/tags" Target="../tags/tag80.xml"/><Relationship Id="rId48" Type="http://schemas.openxmlformats.org/officeDocument/2006/relationships/tags" Target="../tags/tag85.xml"/><Relationship Id="rId56" Type="http://schemas.openxmlformats.org/officeDocument/2006/relationships/tags" Target="../tags/tag93.xml"/><Relationship Id="rId64" Type="http://schemas.openxmlformats.org/officeDocument/2006/relationships/chart" Target="../charts/chart2.xml"/><Relationship Id="rId8" Type="http://schemas.openxmlformats.org/officeDocument/2006/relationships/tags" Target="../tags/tag45.xml"/><Relationship Id="rId51" Type="http://schemas.openxmlformats.org/officeDocument/2006/relationships/tags" Target="../tags/tag88.xml"/><Relationship Id="rId3" Type="http://schemas.openxmlformats.org/officeDocument/2006/relationships/tags" Target="../tags/tag40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33" Type="http://schemas.openxmlformats.org/officeDocument/2006/relationships/tags" Target="../tags/tag70.xml"/><Relationship Id="rId38" Type="http://schemas.openxmlformats.org/officeDocument/2006/relationships/tags" Target="../tags/tag75.xml"/><Relationship Id="rId46" Type="http://schemas.openxmlformats.org/officeDocument/2006/relationships/tags" Target="../tags/tag83.xml"/><Relationship Id="rId59" Type="http://schemas.openxmlformats.org/officeDocument/2006/relationships/tags" Target="../tags/tag96.xml"/><Relationship Id="rId20" Type="http://schemas.openxmlformats.org/officeDocument/2006/relationships/tags" Target="../tags/tag57.xml"/><Relationship Id="rId41" Type="http://schemas.openxmlformats.org/officeDocument/2006/relationships/tags" Target="../tags/tag78.xml"/><Relationship Id="rId54" Type="http://schemas.openxmlformats.org/officeDocument/2006/relationships/tags" Target="../tags/tag91.xml"/><Relationship Id="rId62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6" Type="http://schemas.openxmlformats.org/officeDocument/2006/relationships/tags" Target="../tags/tag43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tags" Target="../tags/tag65.xml"/><Relationship Id="rId36" Type="http://schemas.openxmlformats.org/officeDocument/2006/relationships/tags" Target="../tags/tag73.xml"/><Relationship Id="rId49" Type="http://schemas.openxmlformats.org/officeDocument/2006/relationships/tags" Target="../tags/tag86.xml"/><Relationship Id="rId57" Type="http://schemas.openxmlformats.org/officeDocument/2006/relationships/tags" Target="../tags/tag94.xml"/><Relationship Id="rId10" Type="http://schemas.openxmlformats.org/officeDocument/2006/relationships/tags" Target="../tags/tag47.xml"/><Relationship Id="rId31" Type="http://schemas.openxmlformats.org/officeDocument/2006/relationships/tags" Target="../tags/tag68.xml"/><Relationship Id="rId44" Type="http://schemas.openxmlformats.org/officeDocument/2006/relationships/tags" Target="../tags/tag81.xml"/><Relationship Id="rId52" Type="http://schemas.openxmlformats.org/officeDocument/2006/relationships/tags" Target="../tags/tag89.xml"/><Relationship Id="rId60" Type="http://schemas.openxmlformats.org/officeDocument/2006/relationships/tags" Target="../tags/tag97.xml"/><Relationship Id="rId65" Type="http://schemas.openxmlformats.org/officeDocument/2006/relationships/chart" Target="../charts/chart3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39" Type="http://schemas.openxmlformats.org/officeDocument/2006/relationships/tags" Target="../tags/tag7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26" Type="http://schemas.openxmlformats.org/officeDocument/2006/relationships/tags" Target="../tags/tag122.xml"/><Relationship Id="rId3" Type="http://schemas.openxmlformats.org/officeDocument/2006/relationships/tags" Target="../tags/tag99.xml"/><Relationship Id="rId21" Type="http://schemas.openxmlformats.org/officeDocument/2006/relationships/tags" Target="../tags/tag117.xml"/><Relationship Id="rId34" Type="http://schemas.openxmlformats.org/officeDocument/2006/relationships/image" Target="../media/image1.emf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tags" Target="../tags/tag121.xml"/><Relationship Id="rId33" Type="http://schemas.openxmlformats.org/officeDocument/2006/relationships/oleObject" Target="../embeddings/oleObject5.bin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29" Type="http://schemas.openxmlformats.org/officeDocument/2006/relationships/tags" Target="../tags/tag125.xml"/><Relationship Id="rId1" Type="http://schemas.openxmlformats.org/officeDocument/2006/relationships/vmlDrawing" Target="../drawings/vmlDrawing5.v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tags" Target="../tags/tag120.xml"/><Relationship Id="rId32" Type="http://schemas.openxmlformats.org/officeDocument/2006/relationships/slideLayout" Target="../slideLayouts/slideLayout1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tags" Target="../tags/tag119.xml"/><Relationship Id="rId28" Type="http://schemas.openxmlformats.org/officeDocument/2006/relationships/tags" Target="../tags/tag124.xml"/><Relationship Id="rId36" Type="http://schemas.openxmlformats.org/officeDocument/2006/relationships/image" Target="../media/image6.jpeg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31" Type="http://schemas.openxmlformats.org/officeDocument/2006/relationships/tags" Target="../tags/tag127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tags" Target="../tags/tag118.xml"/><Relationship Id="rId27" Type="http://schemas.openxmlformats.org/officeDocument/2006/relationships/tags" Target="../tags/tag123.xml"/><Relationship Id="rId30" Type="http://schemas.openxmlformats.org/officeDocument/2006/relationships/tags" Target="../tags/tag126.xml"/><Relationship Id="rId35" Type="http://schemas.openxmlformats.org/officeDocument/2006/relationships/chart" Target="../charts/chart4.xml"/><Relationship Id="rId8" Type="http://schemas.openxmlformats.org/officeDocument/2006/relationships/tags" Target="../tags/tag10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9" Type="http://schemas.openxmlformats.org/officeDocument/2006/relationships/tags" Target="../tags/tag165.xml"/><Relationship Id="rId21" Type="http://schemas.openxmlformats.org/officeDocument/2006/relationships/tags" Target="../tags/tag147.xml"/><Relationship Id="rId34" Type="http://schemas.openxmlformats.org/officeDocument/2006/relationships/tags" Target="../tags/tag160.xml"/><Relationship Id="rId42" Type="http://schemas.openxmlformats.org/officeDocument/2006/relationships/tags" Target="../tags/tag168.xml"/><Relationship Id="rId47" Type="http://schemas.openxmlformats.org/officeDocument/2006/relationships/tags" Target="../tags/tag173.xml"/><Relationship Id="rId50" Type="http://schemas.openxmlformats.org/officeDocument/2006/relationships/tags" Target="../tags/tag176.xml"/><Relationship Id="rId55" Type="http://schemas.openxmlformats.org/officeDocument/2006/relationships/chart" Target="../charts/chart5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9" Type="http://schemas.openxmlformats.org/officeDocument/2006/relationships/tags" Target="../tags/tag155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32" Type="http://schemas.openxmlformats.org/officeDocument/2006/relationships/tags" Target="../tags/tag158.xml"/><Relationship Id="rId37" Type="http://schemas.openxmlformats.org/officeDocument/2006/relationships/tags" Target="../tags/tag163.xml"/><Relationship Id="rId40" Type="http://schemas.openxmlformats.org/officeDocument/2006/relationships/tags" Target="../tags/tag166.xml"/><Relationship Id="rId45" Type="http://schemas.openxmlformats.org/officeDocument/2006/relationships/tags" Target="../tags/tag171.xml"/><Relationship Id="rId53" Type="http://schemas.openxmlformats.org/officeDocument/2006/relationships/oleObject" Target="../embeddings/oleObject6.bin"/><Relationship Id="rId5" Type="http://schemas.openxmlformats.org/officeDocument/2006/relationships/tags" Target="../tags/tag131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tags" Target="../tags/tag157.xml"/><Relationship Id="rId44" Type="http://schemas.openxmlformats.org/officeDocument/2006/relationships/tags" Target="../tags/tag170.xml"/><Relationship Id="rId52" Type="http://schemas.openxmlformats.org/officeDocument/2006/relationships/slideLayout" Target="../slideLayouts/slideLayout1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tags" Target="../tags/tag156.xml"/><Relationship Id="rId35" Type="http://schemas.openxmlformats.org/officeDocument/2006/relationships/tags" Target="../tags/tag161.xml"/><Relationship Id="rId43" Type="http://schemas.openxmlformats.org/officeDocument/2006/relationships/tags" Target="../tags/tag169.xml"/><Relationship Id="rId48" Type="http://schemas.openxmlformats.org/officeDocument/2006/relationships/tags" Target="../tags/tag174.xml"/><Relationship Id="rId56" Type="http://schemas.openxmlformats.org/officeDocument/2006/relationships/chart" Target="../charts/chart6.xml"/><Relationship Id="rId8" Type="http://schemas.openxmlformats.org/officeDocument/2006/relationships/tags" Target="../tags/tag134.xml"/><Relationship Id="rId51" Type="http://schemas.openxmlformats.org/officeDocument/2006/relationships/tags" Target="../tags/tag177.xml"/><Relationship Id="rId3" Type="http://schemas.openxmlformats.org/officeDocument/2006/relationships/tags" Target="../tags/tag129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tags" Target="../tags/tag159.xml"/><Relationship Id="rId38" Type="http://schemas.openxmlformats.org/officeDocument/2006/relationships/tags" Target="../tags/tag164.xml"/><Relationship Id="rId46" Type="http://schemas.openxmlformats.org/officeDocument/2006/relationships/tags" Target="../tags/tag172.xml"/><Relationship Id="rId20" Type="http://schemas.openxmlformats.org/officeDocument/2006/relationships/tags" Target="../tags/tag146.xml"/><Relationship Id="rId41" Type="http://schemas.openxmlformats.org/officeDocument/2006/relationships/tags" Target="../tags/tag167.xml"/><Relationship Id="rId54" Type="http://schemas.openxmlformats.org/officeDocument/2006/relationships/image" Target="../media/image1.emf"/><Relationship Id="rId1" Type="http://schemas.openxmlformats.org/officeDocument/2006/relationships/vmlDrawing" Target="../drawings/vmlDrawing6.vml"/><Relationship Id="rId6" Type="http://schemas.openxmlformats.org/officeDocument/2006/relationships/tags" Target="../tags/tag132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36" Type="http://schemas.openxmlformats.org/officeDocument/2006/relationships/tags" Target="../tags/tag162.xml"/><Relationship Id="rId49" Type="http://schemas.openxmlformats.org/officeDocument/2006/relationships/tags" Target="../tags/tag17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26" Type="http://schemas.openxmlformats.org/officeDocument/2006/relationships/tags" Target="../tags/tag202.xml"/><Relationship Id="rId3" Type="http://schemas.openxmlformats.org/officeDocument/2006/relationships/tags" Target="../tags/tag179.xml"/><Relationship Id="rId21" Type="http://schemas.openxmlformats.org/officeDocument/2006/relationships/tags" Target="../tags/tag197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tags" Target="../tags/tag201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0" Type="http://schemas.openxmlformats.org/officeDocument/2006/relationships/tags" Target="../tags/tag196.xml"/><Relationship Id="rId29" Type="http://schemas.openxmlformats.org/officeDocument/2006/relationships/image" Target="../media/image1.emf"/><Relationship Id="rId1" Type="http://schemas.openxmlformats.org/officeDocument/2006/relationships/vmlDrawing" Target="../drawings/vmlDrawing7.v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24" Type="http://schemas.openxmlformats.org/officeDocument/2006/relationships/tags" Target="../tags/tag200.xml"/><Relationship Id="rId32" Type="http://schemas.openxmlformats.org/officeDocument/2006/relationships/chart" Target="../charts/chart8.xml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23" Type="http://schemas.openxmlformats.org/officeDocument/2006/relationships/tags" Target="../tags/tag199.xml"/><Relationship Id="rId28" Type="http://schemas.openxmlformats.org/officeDocument/2006/relationships/oleObject" Target="../embeddings/oleObject7.bin"/><Relationship Id="rId10" Type="http://schemas.openxmlformats.org/officeDocument/2006/relationships/tags" Target="../tags/tag186.xml"/><Relationship Id="rId19" Type="http://schemas.openxmlformats.org/officeDocument/2006/relationships/tags" Target="../tags/tag195.xml"/><Relationship Id="rId31" Type="http://schemas.openxmlformats.org/officeDocument/2006/relationships/chart" Target="../charts/chart7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tags" Target="../tags/tag198.xml"/><Relationship Id="rId27" Type="http://schemas.openxmlformats.org/officeDocument/2006/relationships/slideLayout" Target="../slideLayouts/slideLayout1.xml"/><Relationship Id="rId30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20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1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806D6CA3-A0C2-4FB3-951D-6EBA234EE1B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3799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 descr="Изображение выглядит как внешний, гора, в линейку, ряд&#10;&#10;Автоматически созданное описание">
            <a:extLst>
              <a:ext uri="{FF2B5EF4-FFF2-40B4-BE49-F238E27FC236}">
                <a16:creationId xmlns:a16="http://schemas.microsoft.com/office/drawing/2014/main" id="{0EC5EEEB-FC92-4025-BEF4-D627C213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" r="-237" b="3450"/>
          <a:stretch/>
        </p:blipFill>
        <p:spPr>
          <a:xfrm>
            <a:off x="-3021" y="-320"/>
            <a:ext cx="9185692" cy="571532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442015" y="-36196"/>
            <a:ext cx="3750181" cy="5812155"/>
          </a:xfrm>
          <a:custGeom>
            <a:avLst/>
            <a:gdLst>
              <a:gd name="connsiteX0" fmla="*/ 0 w 3001516"/>
              <a:gd name="connsiteY0" fmla="*/ 0 h 5715000"/>
              <a:gd name="connsiteX1" fmla="*/ 3001516 w 3001516"/>
              <a:gd name="connsiteY1" fmla="*/ 0 h 5715000"/>
              <a:gd name="connsiteX2" fmla="*/ 3001516 w 3001516"/>
              <a:gd name="connsiteY2" fmla="*/ 5715000 h 5715000"/>
              <a:gd name="connsiteX3" fmla="*/ 0 w 3001516"/>
              <a:gd name="connsiteY3" fmla="*/ 5715000 h 5715000"/>
              <a:gd name="connsiteX4" fmla="*/ 0 w 3001516"/>
              <a:gd name="connsiteY4" fmla="*/ 0 h 5715000"/>
              <a:gd name="connsiteX0" fmla="*/ 762000 w 3763516"/>
              <a:gd name="connsiteY0" fmla="*/ 0 h 5715000"/>
              <a:gd name="connsiteX1" fmla="*/ 3763516 w 3763516"/>
              <a:gd name="connsiteY1" fmla="*/ 0 h 5715000"/>
              <a:gd name="connsiteX2" fmla="*/ 3763516 w 3763516"/>
              <a:gd name="connsiteY2" fmla="*/ 5715000 h 5715000"/>
              <a:gd name="connsiteX3" fmla="*/ 0 w 3763516"/>
              <a:gd name="connsiteY3" fmla="*/ 5715000 h 5715000"/>
              <a:gd name="connsiteX4" fmla="*/ 762000 w 3763516"/>
              <a:gd name="connsiteY4" fmla="*/ 0 h 5715000"/>
              <a:gd name="connsiteX0" fmla="*/ 895350 w 3763516"/>
              <a:gd name="connsiteY0" fmla="*/ 9525 h 5715000"/>
              <a:gd name="connsiteX1" fmla="*/ 3763516 w 3763516"/>
              <a:gd name="connsiteY1" fmla="*/ 0 h 5715000"/>
              <a:gd name="connsiteX2" fmla="*/ 3763516 w 3763516"/>
              <a:gd name="connsiteY2" fmla="*/ 5715000 h 5715000"/>
              <a:gd name="connsiteX3" fmla="*/ 0 w 3763516"/>
              <a:gd name="connsiteY3" fmla="*/ 5715000 h 5715000"/>
              <a:gd name="connsiteX4" fmla="*/ 895350 w 3763516"/>
              <a:gd name="connsiteY4" fmla="*/ 9525 h 5715000"/>
              <a:gd name="connsiteX0" fmla="*/ 895350 w 3763516"/>
              <a:gd name="connsiteY0" fmla="*/ 9525 h 5715000"/>
              <a:gd name="connsiteX1" fmla="*/ 3763516 w 3763516"/>
              <a:gd name="connsiteY1" fmla="*/ 0 h 5715000"/>
              <a:gd name="connsiteX2" fmla="*/ 2677666 w 3763516"/>
              <a:gd name="connsiteY2" fmla="*/ 5705475 h 5715000"/>
              <a:gd name="connsiteX3" fmla="*/ 0 w 3763516"/>
              <a:gd name="connsiteY3" fmla="*/ 5715000 h 5715000"/>
              <a:gd name="connsiteX4" fmla="*/ 895350 w 3763516"/>
              <a:gd name="connsiteY4" fmla="*/ 9525 h 5715000"/>
              <a:gd name="connsiteX0" fmla="*/ 895350 w 2677666"/>
              <a:gd name="connsiteY0" fmla="*/ 0 h 5705475"/>
              <a:gd name="connsiteX1" fmla="*/ 2668141 w 2677666"/>
              <a:gd name="connsiteY1" fmla="*/ 19050 h 5705475"/>
              <a:gd name="connsiteX2" fmla="*/ 2677666 w 2677666"/>
              <a:gd name="connsiteY2" fmla="*/ 5695950 h 5705475"/>
              <a:gd name="connsiteX3" fmla="*/ 0 w 2677666"/>
              <a:gd name="connsiteY3" fmla="*/ 5705475 h 5705475"/>
              <a:gd name="connsiteX4" fmla="*/ 895350 w 2677666"/>
              <a:gd name="connsiteY4" fmla="*/ 0 h 5705475"/>
              <a:gd name="connsiteX0" fmla="*/ 895350 w 3144391"/>
              <a:gd name="connsiteY0" fmla="*/ 9525 h 5715000"/>
              <a:gd name="connsiteX1" fmla="*/ 3144391 w 3144391"/>
              <a:gd name="connsiteY1" fmla="*/ 0 h 5715000"/>
              <a:gd name="connsiteX2" fmla="*/ 2677666 w 3144391"/>
              <a:gd name="connsiteY2" fmla="*/ 5705475 h 5715000"/>
              <a:gd name="connsiteX3" fmla="*/ 0 w 3144391"/>
              <a:gd name="connsiteY3" fmla="*/ 5715000 h 5715000"/>
              <a:gd name="connsiteX4" fmla="*/ 895350 w 3144391"/>
              <a:gd name="connsiteY4" fmla="*/ 9525 h 5715000"/>
              <a:gd name="connsiteX0" fmla="*/ 895350 w 3144391"/>
              <a:gd name="connsiteY0" fmla="*/ 9525 h 5715000"/>
              <a:gd name="connsiteX1" fmla="*/ 3144391 w 3144391"/>
              <a:gd name="connsiteY1" fmla="*/ 0 h 5715000"/>
              <a:gd name="connsiteX2" fmla="*/ 3125341 w 3144391"/>
              <a:gd name="connsiteY2" fmla="*/ 5715000 h 5715000"/>
              <a:gd name="connsiteX3" fmla="*/ 0 w 3144391"/>
              <a:gd name="connsiteY3" fmla="*/ 5715000 h 5715000"/>
              <a:gd name="connsiteX4" fmla="*/ 895350 w 3144391"/>
              <a:gd name="connsiteY4" fmla="*/ 9525 h 5715000"/>
              <a:gd name="connsiteX0" fmla="*/ 895350 w 3696841"/>
              <a:gd name="connsiteY0" fmla="*/ 19050 h 5724525"/>
              <a:gd name="connsiteX1" fmla="*/ 3696841 w 3696841"/>
              <a:gd name="connsiteY1" fmla="*/ 0 h 5724525"/>
              <a:gd name="connsiteX2" fmla="*/ 3125341 w 3696841"/>
              <a:gd name="connsiteY2" fmla="*/ 5724525 h 5724525"/>
              <a:gd name="connsiteX3" fmla="*/ 0 w 3696841"/>
              <a:gd name="connsiteY3" fmla="*/ 5724525 h 5724525"/>
              <a:gd name="connsiteX4" fmla="*/ 895350 w 3696841"/>
              <a:gd name="connsiteY4" fmla="*/ 19050 h 5724525"/>
              <a:gd name="connsiteX0" fmla="*/ 895350 w 3696841"/>
              <a:gd name="connsiteY0" fmla="*/ 19050 h 5724525"/>
              <a:gd name="connsiteX1" fmla="*/ 3696841 w 3696841"/>
              <a:gd name="connsiteY1" fmla="*/ 0 h 5724525"/>
              <a:gd name="connsiteX2" fmla="*/ 3687316 w 3696841"/>
              <a:gd name="connsiteY2" fmla="*/ 5705475 h 5724525"/>
              <a:gd name="connsiteX3" fmla="*/ 0 w 3696841"/>
              <a:gd name="connsiteY3" fmla="*/ 5724525 h 5724525"/>
              <a:gd name="connsiteX4" fmla="*/ 895350 w 3696841"/>
              <a:gd name="connsiteY4" fmla="*/ 19050 h 5724525"/>
              <a:gd name="connsiteX0" fmla="*/ 902970 w 3696841"/>
              <a:gd name="connsiteY0" fmla="*/ 0 h 5751195"/>
              <a:gd name="connsiteX1" fmla="*/ 3696841 w 3696841"/>
              <a:gd name="connsiteY1" fmla="*/ 26670 h 5751195"/>
              <a:gd name="connsiteX2" fmla="*/ 3687316 w 3696841"/>
              <a:gd name="connsiteY2" fmla="*/ 5732145 h 5751195"/>
              <a:gd name="connsiteX3" fmla="*/ 0 w 3696841"/>
              <a:gd name="connsiteY3" fmla="*/ 5751195 h 5751195"/>
              <a:gd name="connsiteX4" fmla="*/ 902970 w 3696841"/>
              <a:gd name="connsiteY4" fmla="*/ 0 h 5751195"/>
              <a:gd name="connsiteX0" fmla="*/ 902970 w 3734941"/>
              <a:gd name="connsiteY0" fmla="*/ 0 h 5751195"/>
              <a:gd name="connsiteX1" fmla="*/ 3734941 w 3734941"/>
              <a:gd name="connsiteY1" fmla="*/ 3810 h 5751195"/>
              <a:gd name="connsiteX2" fmla="*/ 3687316 w 3734941"/>
              <a:gd name="connsiteY2" fmla="*/ 5732145 h 5751195"/>
              <a:gd name="connsiteX3" fmla="*/ 0 w 3734941"/>
              <a:gd name="connsiteY3" fmla="*/ 5751195 h 5751195"/>
              <a:gd name="connsiteX4" fmla="*/ 902970 w 3734941"/>
              <a:gd name="connsiteY4" fmla="*/ 0 h 5751195"/>
              <a:gd name="connsiteX0" fmla="*/ 902970 w 3734941"/>
              <a:gd name="connsiteY0" fmla="*/ 0 h 5793105"/>
              <a:gd name="connsiteX1" fmla="*/ 3734941 w 3734941"/>
              <a:gd name="connsiteY1" fmla="*/ 3810 h 5793105"/>
              <a:gd name="connsiteX2" fmla="*/ 3725416 w 3734941"/>
              <a:gd name="connsiteY2" fmla="*/ 5793105 h 5793105"/>
              <a:gd name="connsiteX3" fmla="*/ 0 w 3734941"/>
              <a:gd name="connsiteY3" fmla="*/ 5751195 h 5793105"/>
              <a:gd name="connsiteX4" fmla="*/ 902970 w 3734941"/>
              <a:gd name="connsiteY4" fmla="*/ 0 h 5793105"/>
              <a:gd name="connsiteX0" fmla="*/ 918210 w 3750181"/>
              <a:gd name="connsiteY0" fmla="*/ 0 h 5812155"/>
              <a:gd name="connsiteX1" fmla="*/ 3750181 w 3750181"/>
              <a:gd name="connsiteY1" fmla="*/ 3810 h 5812155"/>
              <a:gd name="connsiteX2" fmla="*/ 3740656 w 3750181"/>
              <a:gd name="connsiteY2" fmla="*/ 5793105 h 5812155"/>
              <a:gd name="connsiteX3" fmla="*/ 0 w 3750181"/>
              <a:gd name="connsiteY3" fmla="*/ 5812155 h 5812155"/>
              <a:gd name="connsiteX4" fmla="*/ 918210 w 3750181"/>
              <a:gd name="connsiteY4" fmla="*/ 0 h 581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0181" h="5812155">
                <a:moveTo>
                  <a:pt x="918210" y="0"/>
                </a:moveTo>
                <a:lnTo>
                  <a:pt x="3750181" y="3810"/>
                </a:lnTo>
                <a:lnTo>
                  <a:pt x="3740656" y="5793105"/>
                </a:lnTo>
                <a:lnTo>
                  <a:pt x="0" y="5812155"/>
                </a:lnTo>
                <a:lnTo>
                  <a:pt x="91821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64246" y="1273324"/>
            <a:ext cx="4040302" cy="837618"/>
          </a:xfrm>
          <a:custGeom>
            <a:avLst/>
            <a:gdLst>
              <a:gd name="connsiteX0" fmla="*/ 0 w 2644675"/>
              <a:gd name="connsiteY0" fmla="*/ 0 h 720080"/>
              <a:gd name="connsiteX1" fmla="*/ 2644675 w 2644675"/>
              <a:gd name="connsiteY1" fmla="*/ 0 h 720080"/>
              <a:gd name="connsiteX2" fmla="*/ 2644675 w 2644675"/>
              <a:gd name="connsiteY2" fmla="*/ 720080 h 720080"/>
              <a:gd name="connsiteX3" fmla="*/ 0 w 2644675"/>
              <a:gd name="connsiteY3" fmla="*/ 720080 h 720080"/>
              <a:gd name="connsiteX4" fmla="*/ 0 w 2644675"/>
              <a:gd name="connsiteY4" fmla="*/ 0 h 720080"/>
              <a:gd name="connsiteX0" fmla="*/ 123825 w 2768500"/>
              <a:gd name="connsiteY0" fmla="*/ 0 h 720080"/>
              <a:gd name="connsiteX1" fmla="*/ 2768500 w 2768500"/>
              <a:gd name="connsiteY1" fmla="*/ 0 h 720080"/>
              <a:gd name="connsiteX2" fmla="*/ 2768500 w 2768500"/>
              <a:gd name="connsiteY2" fmla="*/ 720080 h 720080"/>
              <a:gd name="connsiteX3" fmla="*/ 0 w 2768500"/>
              <a:gd name="connsiteY3" fmla="*/ 701030 h 720080"/>
              <a:gd name="connsiteX4" fmla="*/ 123825 w 2768500"/>
              <a:gd name="connsiteY4" fmla="*/ 0 h 720080"/>
              <a:gd name="connsiteX0" fmla="*/ 95250 w 2739925"/>
              <a:gd name="connsiteY0" fmla="*/ 0 h 720080"/>
              <a:gd name="connsiteX1" fmla="*/ 2739925 w 2739925"/>
              <a:gd name="connsiteY1" fmla="*/ 0 h 720080"/>
              <a:gd name="connsiteX2" fmla="*/ 2739925 w 2739925"/>
              <a:gd name="connsiteY2" fmla="*/ 720080 h 720080"/>
              <a:gd name="connsiteX3" fmla="*/ 0 w 2739925"/>
              <a:gd name="connsiteY3" fmla="*/ 701030 h 720080"/>
              <a:gd name="connsiteX4" fmla="*/ 95250 w 2739925"/>
              <a:gd name="connsiteY4" fmla="*/ 0 h 720080"/>
              <a:gd name="connsiteX0" fmla="*/ 95250 w 3463825"/>
              <a:gd name="connsiteY0" fmla="*/ 9525 h 729605"/>
              <a:gd name="connsiteX1" fmla="*/ 3463825 w 3463825"/>
              <a:gd name="connsiteY1" fmla="*/ 0 h 729605"/>
              <a:gd name="connsiteX2" fmla="*/ 2739925 w 3463825"/>
              <a:gd name="connsiteY2" fmla="*/ 729605 h 729605"/>
              <a:gd name="connsiteX3" fmla="*/ 0 w 3463825"/>
              <a:gd name="connsiteY3" fmla="*/ 710555 h 729605"/>
              <a:gd name="connsiteX4" fmla="*/ 95250 w 3463825"/>
              <a:gd name="connsiteY4" fmla="*/ 9525 h 729605"/>
              <a:gd name="connsiteX0" fmla="*/ 95250 w 3473350"/>
              <a:gd name="connsiteY0" fmla="*/ 9525 h 720080"/>
              <a:gd name="connsiteX1" fmla="*/ 3463825 w 3473350"/>
              <a:gd name="connsiteY1" fmla="*/ 0 h 720080"/>
              <a:gd name="connsiteX2" fmla="*/ 3473350 w 3473350"/>
              <a:gd name="connsiteY2" fmla="*/ 720080 h 720080"/>
              <a:gd name="connsiteX3" fmla="*/ 0 w 3473350"/>
              <a:gd name="connsiteY3" fmla="*/ 710555 h 720080"/>
              <a:gd name="connsiteX4" fmla="*/ 95250 w 3473350"/>
              <a:gd name="connsiteY4" fmla="*/ 9525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3350" h="720080">
                <a:moveTo>
                  <a:pt x="95250" y="9525"/>
                </a:moveTo>
                <a:lnTo>
                  <a:pt x="3463825" y="0"/>
                </a:lnTo>
                <a:lnTo>
                  <a:pt x="3473350" y="720080"/>
                </a:lnTo>
                <a:lnTo>
                  <a:pt x="0" y="710555"/>
                </a:lnTo>
                <a:lnTo>
                  <a:pt x="95250" y="9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29470" y="4961982"/>
            <a:ext cx="1474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07F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7F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ноября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07F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7F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22</a:t>
            </a: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F649F337-6EB8-9B4B-96E0-B635A2F13E8F}"/>
              </a:ext>
            </a:extLst>
          </p:cNvPr>
          <p:cNvSpPr/>
          <p:nvPr/>
        </p:nvSpPr>
        <p:spPr>
          <a:xfrm>
            <a:off x="-900608" y="1953744"/>
            <a:ext cx="664234" cy="8453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242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242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242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E3BF131B-D26E-424C-B7D4-ED1A9C16D2C5}"/>
              </a:ext>
            </a:extLst>
          </p:cNvPr>
          <p:cNvSpPr/>
          <p:nvPr/>
        </p:nvSpPr>
        <p:spPr>
          <a:xfrm>
            <a:off x="-912864" y="-1406"/>
            <a:ext cx="664234" cy="845388"/>
          </a:xfrm>
          <a:prstGeom prst="rect">
            <a:avLst/>
          </a:prstGeom>
          <a:solidFill>
            <a:srgbClr val="E310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227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16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53B98B1C-3B67-364E-A58D-01B3BD2E185B}"/>
              </a:ext>
            </a:extLst>
          </p:cNvPr>
          <p:cNvSpPr/>
          <p:nvPr/>
        </p:nvSpPr>
        <p:spPr>
          <a:xfrm>
            <a:off x="-912864" y="984711"/>
            <a:ext cx="664234" cy="845388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128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127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131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545D203C-8B99-1047-B3CE-512766857970}"/>
              </a:ext>
            </a:extLst>
          </p:cNvPr>
          <p:cNvSpPr/>
          <p:nvPr/>
        </p:nvSpPr>
        <p:spPr>
          <a:xfrm>
            <a:off x="-912864" y="2939090"/>
            <a:ext cx="664234" cy="84538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203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203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203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9DD12847-0400-BF4A-B4AF-55638A50B7EA}"/>
              </a:ext>
            </a:extLst>
          </p:cNvPr>
          <p:cNvSpPr/>
          <p:nvPr/>
        </p:nvSpPr>
        <p:spPr>
          <a:xfrm>
            <a:off x="-1723055" y="3919354"/>
            <a:ext cx="664234" cy="845388"/>
          </a:xfrm>
          <a:prstGeom prst="rect">
            <a:avLst/>
          </a:prstGeom>
          <a:solidFill>
            <a:srgbClr val="496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78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97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118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5C6984BA-D863-464D-8E75-6D18D3C3E7BA}"/>
              </a:ext>
            </a:extLst>
          </p:cNvPr>
          <p:cNvSpPr/>
          <p:nvPr/>
        </p:nvSpPr>
        <p:spPr>
          <a:xfrm>
            <a:off x="-914359" y="3919354"/>
            <a:ext cx="664234" cy="845388"/>
          </a:xfrm>
          <a:prstGeom prst="rect">
            <a:avLst/>
          </a:prstGeom>
          <a:solidFill>
            <a:srgbClr val="6181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103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128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155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8D34A764-6C18-C741-A10A-1A77AB88142A}"/>
              </a:ext>
            </a:extLst>
          </p:cNvPr>
          <p:cNvSpPr/>
          <p:nvPr/>
        </p:nvSpPr>
        <p:spPr>
          <a:xfrm>
            <a:off x="-914359" y="4869612"/>
            <a:ext cx="664234" cy="845388"/>
          </a:xfrm>
          <a:prstGeom prst="rect">
            <a:avLst/>
          </a:prstGeom>
          <a:solidFill>
            <a:srgbClr val="89A1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137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161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182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E0A71516-3BE9-49AE-B739-F5C7EC743F6F}"/>
              </a:ext>
            </a:extLst>
          </p:cNvPr>
          <p:cNvSpPr txBox="1"/>
          <p:nvPr/>
        </p:nvSpPr>
        <p:spPr>
          <a:xfrm>
            <a:off x="5868144" y="3602955"/>
            <a:ext cx="3750181" cy="1070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>
                <a:solidFill>
                  <a:schemeClr val="accent1"/>
                </a:solidFill>
                <a:latin typeface="Arial" panose="020B0604020202020204" pitchFamily="34" charset="0"/>
              </a:rPr>
              <a:t>Терминалы </a:t>
            </a:r>
            <a:r>
              <a:rPr lang="en-US" sz="1700" b="1" dirty="0">
                <a:solidFill>
                  <a:schemeClr val="accent1"/>
                </a:solidFill>
                <a:latin typeface="Arial" panose="020B0604020202020204" pitchFamily="34" charset="0"/>
              </a:rPr>
              <a:t>Global Ports</a:t>
            </a:r>
            <a:r>
              <a:rPr lang="ru-RU" sz="1700" b="1" dirty="0">
                <a:solidFill>
                  <a:schemeClr val="accent1"/>
                </a:solidFill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>
                <a:solidFill>
                  <a:schemeClr val="tx2"/>
                </a:solidFill>
                <a:latin typeface="Arial" panose="020B0604020202020204" pitchFamily="34" charset="0"/>
              </a:rPr>
              <a:t>вызовы и возможности 2022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000" b="1" dirty="0">
              <a:solidFill>
                <a:srgbClr val="5C5C5C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162E3E-20F2-4721-9733-EA41B6D04F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68" y="1077563"/>
            <a:ext cx="3456348" cy="123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4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Объект 65" hidden="1">
            <a:extLst>
              <a:ext uri="{FF2B5EF4-FFF2-40B4-BE49-F238E27FC236}">
                <a16:creationId xmlns:a16="http://schemas.microsoft.com/office/drawing/2014/main" id="{BE7D6C7B-EFDB-48A8-8C30-5A54E661FA6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945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Слайд think-cell" r:id="rId67" imgW="395" imgH="396" progId="TCLayout.ActiveDocument.1">
                  <p:embed/>
                </p:oleObj>
              </mc:Choice>
              <mc:Fallback>
                <p:oleObj name="Слайд think-cell" r:id="rId67" imgW="395" imgH="396" progId="TCLayout.ActiveDocument.1">
                  <p:embed/>
                  <p:pic>
                    <p:nvPicPr>
                      <p:cNvPr id="66" name="Объект 65" hidden="1">
                        <a:extLst>
                          <a:ext uri="{FF2B5EF4-FFF2-40B4-BE49-F238E27FC236}">
                            <a16:creationId xmlns:a16="http://schemas.microsoft.com/office/drawing/2014/main" id="{BE7D6C7B-EFDB-48A8-8C30-5A54E661FA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2E32592-6844-4AFD-A2B4-226F0E5E6D0E}"/>
              </a:ext>
            </a:extLst>
          </p:cNvPr>
          <p:cNvSpPr txBox="1"/>
          <p:nvPr/>
        </p:nvSpPr>
        <p:spPr>
          <a:xfrm>
            <a:off x="431542" y="1115422"/>
            <a:ext cx="396043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ru-RU" sz="1050" b="1" dirty="0">
                <a:solidFill>
                  <a:schemeClr val="tx2"/>
                </a:solidFill>
                <a:latin typeface="Arial" panose="020B0604020202020204" pitchFamily="34" charset="0"/>
              </a:rPr>
              <a:t>Динамика перевалки контейнеров в бассейне </a:t>
            </a:r>
            <a:r>
              <a:rPr lang="ru-RU" sz="1050" b="1" dirty="0" err="1">
                <a:solidFill>
                  <a:schemeClr val="tx2"/>
                </a:solidFill>
                <a:latin typeface="Arial" panose="020B0604020202020204" pitchFamily="34" charset="0"/>
              </a:rPr>
              <a:t>СПб+УЛ</a:t>
            </a:r>
            <a:r>
              <a:rPr lang="ru-RU" sz="105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br>
              <a:rPr lang="ru-RU" sz="105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1050" b="1" dirty="0">
                <a:solidFill>
                  <a:schemeClr val="tx2"/>
                </a:solidFill>
                <a:latin typeface="Arial" panose="020B0604020202020204" pitchFamily="34" charset="0"/>
              </a:rPr>
              <a:t>по терминалам за 9М21 / 9М22, тыс. </a:t>
            </a:r>
            <a:r>
              <a:rPr lang="en-US" sz="1050" b="1" dirty="0">
                <a:solidFill>
                  <a:schemeClr val="tx2"/>
                </a:solidFill>
                <a:latin typeface="Arial" panose="020B0604020202020204" pitchFamily="34" charset="0"/>
              </a:rPr>
              <a:t>TEU</a:t>
            </a:r>
            <a:endParaRPr lang="ru-RU" sz="105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3D71CC-A4DF-4D97-A106-B5E4AE74F0C3}"/>
              </a:ext>
            </a:extLst>
          </p:cNvPr>
          <p:cNvSpPr txBox="1"/>
          <p:nvPr/>
        </p:nvSpPr>
        <p:spPr>
          <a:xfrm>
            <a:off x="432425" y="579136"/>
            <a:ext cx="8595431" cy="338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Контейнерооборот терминалов бассейна </a:t>
            </a:r>
            <a:r>
              <a:rPr lang="ru-RU" sz="1780" b="1" dirty="0" err="1">
                <a:solidFill>
                  <a:srgbClr val="E31009"/>
                </a:solidFill>
                <a:latin typeface="Arial" panose="020B0604020202020204" pitchFamily="34" charset="0"/>
              </a:rPr>
              <a:t>СПб+УЛ</a:t>
            </a: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 сократился на 49%</a:t>
            </a: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6D15832F-BF48-4CAB-A097-6A0289AD206B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1814514" y="2047875"/>
            <a:ext cx="320675" cy="14335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B68E63D4-D8D4-4055-AC31-80C0B5945E2B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814514" y="2222500"/>
            <a:ext cx="320675" cy="13287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FEFD2DCF-F3D7-459A-9908-98ACA73DEFCE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814514" y="2335213"/>
            <a:ext cx="320675" cy="129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EBDBE109-D993-4A0D-8D31-85F5D568FD29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1814514" y="2633663"/>
            <a:ext cx="320675" cy="10826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BE918CB6-16D1-4AA9-9289-64138966744F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1814514" y="3475038"/>
            <a:ext cx="320675" cy="8350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75" name="Chart 3">
            <a:extLst>
              <a:ext uri="{FF2B5EF4-FFF2-40B4-BE49-F238E27FC236}">
                <a16:creationId xmlns:a16="http://schemas.microsoft.com/office/drawing/2014/main" id="{4674CB88-A2F4-4AE5-A7D4-8BEE1BAB5316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834794008"/>
              </p:ext>
            </p:extLst>
          </p:nvPr>
        </p:nvGraphicFramePr>
        <p:xfrm>
          <a:off x="930275" y="1879600"/>
          <a:ext cx="2089150" cy="318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9"/>
          </a:graphicData>
        </a:graphic>
      </p:graphicFrame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627C49D6-CCC1-4DF6-94E9-B0E5032AC0DC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gray">
          <a:xfrm flipV="1">
            <a:off x="1493838" y="1739900"/>
            <a:ext cx="0" cy="7620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1814CFF1-00EE-4A6D-BE35-C4C6C412356A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1493838" y="1739900"/>
            <a:ext cx="962025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A9B680AD-AEB2-4587-8129-E32CD1F777E8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gray">
          <a:xfrm>
            <a:off x="2455863" y="1739900"/>
            <a:ext cx="0" cy="1493838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Текст 2">
            <a:extLst>
              <a:ext uri="{FF2B5EF4-FFF2-40B4-BE49-F238E27FC236}">
                <a16:creationId xmlns:a16="http://schemas.microsoft.com/office/drawing/2014/main" id="{B36C9D8F-BF6E-4A21-B9FE-9819B3C76EDE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328738" y="5019675"/>
            <a:ext cx="3302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1F150BAF-2E25-4E43-9793-F2BD703935E4}" type="datetime'''9''''M ''''''''''''''''''''''''''''2''1'''''''''''''">
              <a:rPr lang="en-US" altLang="en-US" sz="900" smtClean="0"/>
              <a:pPr/>
              <a:t>9M 21</a:t>
            </a:fld>
            <a:endParaRPr lang="ru-RU" sz="900" dirty="0"/>
          </a:p>
        </p:txBody>
      </p:sp>
      <p:sp>
        <p:nvSpPr>
          <p:cNvPr id="76" name="Текст 2">
            <a:extLst>
              <a:ext uri="{FF2B5EF4-FFF2-40B4-BE49-F238E27FC236}">
                <a16:creationId xmlns:a16="http://schemas.microsoft.com/office/drawing/2014/main" id="{EC6B37F1-55EB-43E6-A82B-0C4F09210A10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406525" y="2058988"/>
            <a:ext cx="1746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0E2A05A9-9683-429B-9FAC-FACDBFC8DA59}" type="datetime'''''9''''''''''''''''''''2'''''''''''''''''''''''''''''''''">
              <a:rPr lang="ru-RU" altLang="en-US" sz="1000" smtClean="0">
                <a:solidFill>
                  <a:schemeClr val="bg1"/>
                </a:solidFill>
              </a:rPr>
              <a:pPr/>
              <a:t>92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8" name="Текст 2">
            <a:extLst>
              <a:ext uri="{FF2B5EF4-FFF2-40B4-BE49-F238E27FC236}">
                <a16:creationId xmlns:a16="http://schemas.microsoft.com/office/drawing/2014/main" id="{5389A95C-059D-4B6F-A964-B86C15AAAB2B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208213" y="3440113"/>
            <a:ext cx="174625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AF1A5E5C-F5B6-4472-B85C-E7A3119C6FAB}" type="datetime'''''''''''''''''''''''''''''''37'''''''''''''''''''">
              <a:rPr lang="ru-RU" altLang="en-US" sz="1000" smtClean="0">
                <a:solidFill>
                  <a:schemeClr val="bg1"/>
                </a:solidFill>
                <a:effectLst/>
              </a:rPr>
              <a:pPr/>
              <a:t>37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4" name="Текст 2">
            <a:extLst>
              <a:ext uri="{FF2B5EF4-FFF2-40B4-BE49-F238E27FC236}">
                <a16:creationId xmlns:a16="http://schemas.microsoft.com/office/drawing/2014/main" id="{E2B64BC4-E69D-4B82-B9FE-E0AEB4AFE524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406525" y="2201863"/>
            <a:ext cx="174625" cy="152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D5AE79CF-F0CB-4AD8-93E3-CC93F2D4960C}" type="datetime'''''6''''''''''''''''''''''''0'''">
              <a:rPr lang="ru-RU" altLang="en-US" sz="1000" smtClean="0">
                <a:effectLst/>
              </a:rPr>
              <a:pPr/>
              <a:t>60</a:t>
            </a:fld>
            <a:endParaRPr lang="ru-RU" sz="1000" dirty="0"/>
          </a:p>
        </p:txBody>
      </p:sp>
      <p:sp>
        <p:nvSpPr>
          <p:cNvPr id="77" name="Текст 2">
            <a:extLst>
              <a:ext uri="{FF2B5EF4-FFF2-40B4-BE49-F238E27FC236}">
                <a16:creationId xmlns:a16="http://schemas.microsoft.com/office/drawing/2014/main" id="{25D7B641-DE53-4176-8E06-D498FD688214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371600" y="2408238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A5B79A32-5BCD-4682-9747-AA6A643DB718}" type="datetime'''''''''''''''''''''''''''''''15''''''''8'''">
              <a:rPr lang="ru-RU" altLang="en-US" sz="1000" smtClean="0">
                <a:solidFill>
                  <a:schemeClr val="bg1"/>
                </a:solidFill>
              </a:rPr>
              <a:pPr/>
              <a:t>158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9" name="Текст 2">
            <a:extLst>
              <a:ext uri="{FF2B5EF4-FFF2-40B4-BE49-F238E27FC236}">
                <a16:creationId xmlns:a16="http://schemas.microsoft.com/office/drawing/2014/main" id="{850A32AD-422C-4586-9F72-2A95CAF57BC0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371600" y="2978150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8DE1E8B8-7987-4080-8049-09465F376447}" type="datetime'''''4''''''''''''''''4''''''''''''''''6'''''''''''">
              <a:rPr lang="ru-RU" altLang="en-US" sz="1000" smtClean="0">
                <a:solidFill>
                  <a:schemeClr val="bg1"/>
                </a:solidFill>
              </a:rPr>
              <a:pPr/>
              <a:t>446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1" name="Текст 2">
            <a:extLst>
              <a:ext uri="{FF2B5EF4-FFF2-40B4-BE49-F238E27FC236}">
                <a16:creationId xmlns:a16="http://schemas.microsoft.com/office/drawing/2014/main" id="{1D5B8CC1-CD69-4E0E-9ED0-46F3E878E8C9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1371600" y="4151313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C375A813-999A-465F-9353-F124E87DE5A6}" type="datetime'''''''''''''''''''''''''''''''''''''''''7''''''''''''9''8'''''">
              <a:rPr lang="ru-RU" altLang="en-US" sz="1000" smtClean="0">
                <a:solidFill>
                  <a:schemeClr val="bg1"/>
                </a:solidFill>
              </a:rPr>
              <a:pPr/>
              <a:t>798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0" name="Текст 2">
            <a:extLst>
              <a:ext uri="{FF2B5EF4-FFF2-40B4-BE49-F238E27FC236}">
                <a16:creationId xmlns:a16="http://schemas.microsoft.com/office/drawing/2014/main" id="{6A63AF27-CB66-482F-BB62-FDD595F6772D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2528888" y="3514725"/>
            <a:ext cx="174625" cy="152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EA70E018-7BF2-41A3-B4CF-32BFBE34CEE1}" type="datetime'''''''''''''''4''''''''''''''''''2'''''''''''">
              <a:rPr lang="ru-RU" altLang="en-US" sz="1000" smtClean="0">
                <a:effectLst/>
              </a:rPr>
              <a:pPr/>
              <a:t>42</a:t>
            </a:fld>
            <a:endParaRPr lang="ru-RU" sz="1000" dirty="0"/>
          </a:p>
        </p:txBody>
      </p:sp>
      <p:sp>
        <p:nvSpPr>
          <p:cNvPr id="83" name="Текст 2">
            <a:extLst>
              <a:ext uri="{FF2B5EF4-FFF2-40B4-BE49-F238E27FC236}">
                <a16:creationId xmlns:a16="http://schemas.microsoft.com/office/drawing/2014/main" id="{54DC81A3-44F9-4C37-BAF0-30C19283EA7F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2208213" y="3597275"/>
            <a:ext cx="174625" cy="152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AB8A33F7-7DFC-42EC-AA8C-36EBA633443E}" type="datetime'''''''''''''''''''''''4''''5'''''''''''''''''''''''''''">
              <a:rPr lang="ru-RU" altLang="en-US" sz="1000" smtClean="0">
                <a:solidFill>
                  <a:schemeClr val="bg1"/>
                </a:solidFill>
                <a:effectLst/>
              </a:rPr>
              <a:pPr/>
              <a:t>45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4" name="Текст 2">
            <a:extLst>
              <a:ext uri="{FF2B5EF4-FFF2-40B4-BE49-F238E27FC236}">
                <a16:creationId xmlns:a16="http://schemas.microsoft.com/office/drawing/2014/main" id="{D50DC325-3804-433B-B396-BF865070309A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2333625" y="3937000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E519079F-E472-4AD2-B57F-CC134A6EB9F8}" type="datetime'''''3''''''''14'''''''''''''''''''''''''">
              <a:rPr lang="ru-RU" altLang="en-US" sz="1000" smtClean="0">
                <a:solidFill>
                  <a:schemeClr val="bg1"/>
                </a:solidFill>
              </a:rPr>
              <a:pPr/>
              <a:t>314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5" name="Текст 2">
            <a:extLst>
              <a:ext uri="{FF2B5EF4-FFF2-40B4-BE49-F238E27FC236}">
                <a16:creationId xmlns:a16="http://schemas.microsoft.com/office/drawing/2014/main" id="{42C3266B-79A0-49CF-A4A1-BDFF0FC24272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2333625" y="4568825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25C1F0E9-F8C3-4699-98BB-0710439D871A}" type="datetime'''''''3''''5''''''''''''''6'''''''''''''">
              <a:rPr lang="ru-RU" altLang="en-US" sz="1000" smtClean="0">
                <a:solidFill>
                  <a:schemeClr val="bg1"/>
                </a:solidFill>
              </a:rPr>
              <a:pPr/>
              <a:t>356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6" name="Текст 2">
            <a:extLst>
              <a:ext uri="{FF2B5EF4-FFF2-40B4-BE49-F238E27FC236}">
                <a16:creationId xmlns:a16="http://schemas.microsoft.com/office/drawing/2014/main" id="{80307EAB-D354-42C3-9656-84F12664884E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290763" y="5019675"/>
            <a:ext cx="3302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56D310C1-93DB-4F1C-9BD3-47D8ED5EFAD0}" type="datetime'9''''''''''''''''''''''''M'''''''' 2''2'''''''''">
              <a:rPr lang="en-US" altLang="en-US" sz="900" smtClean="0"/>
              <a:pPr/>
              <a:t>9M 22</a:t>
            </a:fld>
            <a:endParaRPr lang="ru-RU" sz="900" dirty="0"/>
          </a:p>
        </p:txBody>
      </p:sp>
      <p:sp>
        <p:nvSpPr>
          <p:cNvPr id="87" name="Текст 2">
            <a:extLst>
              <a:ext uri="{FF2B5EF4-FFF2-40B4-BE49-F238E27FC236}">
                <a16:creationId xmlns:a16="http://schemas.microsoft.com/office/drawing/2014/main" id="{59A14DE6-00B8-4FC4-BF3A-DE4D57D070A8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298575" y="1854200"/>
            <a:ext cx="3905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43D83C51-C6F9-4DC5-B192-DAF975531AE8}" type="datetime'''''1''.5''5''''''''''''''''''''''''4'''''''''''''''''''''''''">
              <a:rPr lang="ru-RU" altLang="en-US" sz="1100" b="1" smtClean="0"/>
              <a:pPr/>
              <a:t>1.554</a:t>
            </a:fld>
            <a:endParaRPr lang="ru-RU" sz="1100" b="1" dirty="0"/>
          </a:p>
        </p:txBody>
      </p:sp>
      <p:sp>
        <p:nvSpPr>
          <p:cNvPr id="75" name="Текст 2">
            <a:extLst>
              <a:ext uri="{FF2B5EF4-FFF2-40B4-BE49-F238E27FC236}">
                <a16:creationId xmlns:a16="http://schemas.microsoft.com/office/drawing/2014/main" id="{955B4736-AF32-4751-A964-7CB87559F8F4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2319338" y="3271838"/>
            <a:ext cx="2746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4010753D-C578-4603-8829-5C0867A6CC80}" type="datetime'''7''''''''''''''''''''9''''''''''''''''''''''''''''''''5'''">
              <a:rPr lang="ru-RU" altLang="en-US" sz="1100" b="1" smtClean="0"/>
              <a:pPr/>
              <a:t>795</a:t>
            </a:fld>
            <a:endParaRPr lang="ru-RU" sz="1100" b="1" dirty="0"/>
          </a:p>
        </p:txBody>
      </p:sp>
      <p:sp>
        <p:nvSpPr>
          <p:cNvPr id="88" name="Текст 2">
            <a:extLst>
              <a:ext uri="{FF2B5EF4-FFF2-40B4-BE49-F238E27FC236}">
                <a16:creationId xmlns:a16="http://schemas.microsoft.com/office/drawing/2014/main" id="{9CA4DECE-8ADB-4C25-B05C-229FB8F3C72A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746250" y="1654175"/>
            <a:ext cx="458788" cy="1730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2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7E6DDBEE-9A77-4F63-9039-8A9BAE76E123}" type="datetime'''''''''-''4''''''''''''''''8'''''''''',''9%'''''''''''''''''">
              <a:rPr lang="ru-RU" altLang="en-US" sz="800" b="1" smtClean="0">
                <a:solidFill>
                  <a:schemeClr val="tx2"/>
                </a:solidFill>
                <a:effectLst/>
              </a:rPr>
              <a:pPr/>
              <a:t>-48,9%</a:t>
            </a:fld>
            <a:endParaRPr lang="ru-RU" sz="800" b="1" dirty="0">
              <a:solidFill>
                <a:schemeClr val="tx2"/>
              </a:solidFill>
            </a:endParaRPr>
          </a:p>
        </p:txBody>
      </p:sp>
      <p:sp>
        <p:nvSpPr>
          <p:cNvPr id="135" name="Прямоугольник 62">
            <a:extLst>
              <a:ext uri="{FF2B5EF4-FFF2-40B4-BE49-F238E27FC236}">
                <a16:creationId xmlns:a16="http://schemas.microsoft.com/office/drawing/2014/main" id="{36C5B762-7741-4D7E-A144-873266404283}"/>
              </a:ext>
            </a:extLst>
          </p:cNvPr>
          <p:cNvSpPr/>
          <p:nvPr/>
        </p:nvSpPr>
        <p:spPr>
          <a:xfrm flipV="1">
            <a:off x="0" y="1506537"/>
            <a:ext cx="4391979" cy="3810000"/>
          </a:xfrm>
          <a:custGeom>
            <a:avLst/>
            <a:gdLst>
              <a:gd name="connsiteX0" fmla="*/ 0 w 3064753"/>
              <a:gd name="connsiteY0" fmla="*/ 0 h 3421968"/>
              <a:gd name="connsiteX1" fmla="*/ 3064753 w 3064753"/>
              <a:gd name="connsiteY1" fmla="*/ 0 h 3421968"/>
              <a:gd name="connsiteX2" fmla="*/ 3064753 w 3064753"/>
              <a:gd name="connsiteY2" fmla="*/ 3421968 h 3421968"/>
              <a:gd name="connsiteX3" fmla="*/ 378486 w 3064753"/>
              <a:gd name="connsiteY3" fmla="*/ 3413284 h 3421968"/>
              <a:gd name="connsiteX4" fmla="*/ 0 w 3064753"/>
              <a:gd name="connsiteY4" fmla="*/ 0 h 342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4753" h="3421968">
                <a:moveTo>
                  <a:pt x="0" y="0"/>
                </a:moveTo>
                <a:lnTo>
                  <a:pt x="3064753" y="0"/>
                </a:lnTo>
                <a:lnTo>
                  <a:pt x="3064753" y="3421968"/>
                </a:lnTo>
                <a:lnTo>
                  <a:pt x="378486" y="3413284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31009"/>
              </a:solidFill>
              <a:latin typeface="Arial" panose="020B0604020202020204" pitchFamily="34" charset="0"/>
            </a:endParaRPr>
          </a:p>
        </p:txBody>
      </p:sp>
      <p:sp>
        <p:nvSpPr>
          <p:cNvPr id="136" name="Прямоугольник 62">
            <a:extLst>
              <a:ext uri="{FF2B5EF4-FFF2-40B4-BE49-F238E27FC236}">
                <a16:creationId xmlns:a16="http://schemas.microsoft.com/office/drawing/2014/main" id="{DFA52596-0A5C-41B0-9C74-3D544DDF0FD7}"/>
              </a:ext>
            </a:extLst>
          </p:cNvPr>
          <p:cNvSpPr/>
          <p:nvPr/>
        </p:nvSpPr>
        <p:spPr>
          <a:xfrm flipH="1" flipV="1">
            <a:off x="4698851" y="1514476"/>
            <a:ext cx="4445145" cy="3802063"/>
          </a:xfrm>
          <a:custGeom>
            <a:avLst/>
            <a:gdLst>
              <a:gd name="connsiteX0" fmla="*/ 0 w 3064753"/>
              <a:gd name="connsiteY0" fmla="*/ 0 h 3421968"/>
              <a:gd name="connsiteX1" fmla="*/ 3064753 w 3064753"/>
              <a:gd name="connsiteY1" fmla="*/ 0 h 3421968"/>
              <a:gd name="connsiteX2" fmla="*/ 3064753 w 3064753"/>
              <a:gd name="connsiteY2" fmla="*/ 3421968 h 3421968"/>
              <a:gd name="connsiteX3" fmla="*/ 378486 w 3064753"/>
              <a:gd name="connsiteY3" fmla="*/ 3413284 h 3421968"/>
              <a:gd name="connsiteX4" fmla="*/ 0 w 3064753"/>
              <a:gd name="connsiteY4" fmla="*/ 0 h 342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4753" h="3421968">
                <a:moveTo>
                  <a:pt x="0" y="0"/>
                </a:moveTo>
                <a:lnTo>
                  <a:pt x="3064753" y="0"/>
                </a:lnTo>
                <a:lnTo>
                  <a:pt x="3064753" y="3421968"/>
                </a:lnTo>
                <a:lnTo>
                  <a:pt x="378486" y="3413284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31009"/>
              </a:solidFill>
              <a:latin typeface="Arial" panose="020B0604020202020204" pitchFamily="34" charset="0"/>
            </a:endParaRPr>
          </a:p>
        </p:txBody>
      </p:sp>
      <p:sp>
        <p:nvSpPr>
          <p:cNvPr id="254" name="Прямоугольник 253">
            <a:extLst>
              <a:ext uri="{FF2B5EF4-FFF2-40B4-BE49-F238E27FC236}">
                <a16:creationId xmlns:a16="http://schemas.microsoft.com/office/drawing/2014/main" id="{26BB9D5A-3C88-4142-8663-C98A046584EC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3206750" y="2890838"/>
            <a:ext cx="179388" cy="133350"/>
          </a:xfrm>
          <a:prstGeom prst="rect">
            <a:avLst/>
          </a:prstGeom>
          <a:solidFill>
            <a:schemeClr val="hlink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7" name="Прямоугольник 256">
            <a:extLst>
              <a:ext uri="{FF2B5EF4-FFF2-40B4-BE49-F238E27FC236}">
                <a16:creationId xmlns:a16="http://schemas.microsoft.com/office/drawing/2014/main" id="{A4E3A090-F4BA-4B2A-8877-D0088F025344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3206750" y="3500438"/>
            <a:ext cx="179388" cy="13335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5" name="Прямоугольник 254">
            <a:extLst>
              <a:ext uri="{FF2B5EF4-FFF2-40B4-BE49-F238E27FC236}">
                <a16:creationId xmlns:a16="http://schemas.microsoft.com/office/drawing/2014/main" id="{99E003AE-28AD-415B-B189-362238F71F62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3206750" y="3094038"/>
            <a:ext cx="179388" cy="133350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6" name="Прямоугольник 255">
            <a:extLst>
              <a:ext uri="{FF2B5EF4-FFF2-40B4-BE49-F238E27FC236}">
                <a16:creationId xmlns:a16="http://schemas.microsoft.com/office/drawing/2014/main" id="{D38C0AA6-3547-4D90-8002-BDDDDD7F1461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3206750" y="3297238"/>
            <a:ext cx="179388" cy="13335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8" name="Прямоугольник 257">
            <a:extLst>
              <a:ext uri="{FF2B5EF4-FFF2-40B4-BE49-F238E27FC236}">
                <a16:creationId xmlns:a16="http://schemas.microsoft.com/office/drawing/2014/main" id="{A4816A2F-6F4C-4093-BC13-8E303573DF35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3206750" y="3703638"/>
            <a:ext cx="179388" cy="1333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7" name="Текст 2">
            <a:extLst>
              <a:ext uri="{FF2B5EF4-FFF2-40B4-BE49-F238E27FC236}">
                <a16:creationId xmlns:a16="http://schemas.microsoft.com/office/drawing/2014/main" id="{153AD719-1EB4-43E3-A6BF-904D6F42F30D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3436938" y="3292475"/>
            <a:ext cx="419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A12E048-1BE1-4E0A-892D-886E942CEBDB}" type="datetime'''''''''''''''Б''''''''''''''''''''''''ро''нка'''''''''''">
              <a:rPr lang="ru-RU" altLang="en-US" sz="10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Бронка</a:t>
            </a:fld>
            <a:endParaRPr lang="ru-RU" sz="1000" dirty="0"/>
          </a:p>
        </p:txBody>
      </p:sp>
      <p:sp>
        <p:nvSpPr>
          <p:cNvPr id="249" name="Текст 2">
            <a:extLst>
              <a:ext uri="{FF2B5EF4-FFF2-40B4-BE49-F238E27FC236}">
                <a16:creationId xmlns:a16="http://schemas.microsoft.com/office/drawing/2014/main" id="{B59EA948-BADE-4EB9-A099-D31180FE9C22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3436938" y="2886075"/>
            <a:ext cx="406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D818A96-323B-4A5B-A4B8-4E3314330CF6}" type="datetime'Д''р''''''''''у''''''''''''''''г''''и''''''''''''е'''''''">
              <a:rPr lang="ru-RU" altLang="en-US" sz="10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Другие</a:t>
            </a:fld>
            <a:endParaRPr lang="ru-RU" sz="1000" dirty="0"/>
          </a:p>
        </p:txBody>
      </p:sp>
      <p:sp>
        <p:nvSpPr>
          <p:cNvPr id="250" name="Текст 2">
            <a:extLst>
              <a:ext uri="{FF2B5EF4-FFF2-40B4-BE49-F238E27FC236}">
                <a16:creationId xmlns:a16="http://schemas.microsoft.com/office/drawing/2014/main" id="{683B192F-AE57-4C48-9795-31DFC8C12F74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3436938" y="3495675"/>
            <a:ext cx="336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231BD98-9FA7-4EDC-8EA1-5B56A586088C}" type="datetime'''К''''''Т''''''''''''С''''''П'''''''''''''">
              <a:rPr lang="ru-RU" altLang="en-US" sz="10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КТСП</a:t>
            </a:fld>
            <a:endParaRPr lang="ru-RU" sz="1000" dirty="0"/>
          </a:p>
        </p:txBody>
      </p:sp>
      <p:sp>
        <p:nvSpPr>
          <p:cNvPr id="251" name="Текст 2">
            <a:extLst>
              <a:ext uri="{FF2B5EF4-FFF2-40B4-BE49-F238E27FC236}">
                <a16:creationId xmlns:a16="http://schemas.microsoft.com/office/drawing/2014/main" id="{228B3F7C-C6D4-4696-BC5C-4A87D25C6C7D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3436938" y="3089275"/>
            <a:ext cx="3603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249E204-7CFA-4AFE-B226-8AE79C504C9B}" type="datetime'''''''''Т''''''''''''''М''''''''''''''''''''''''Р''''''П'''''">
              <a:rPr lang="ru-RU" altLang="en-US" sz="10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ТМРП</a:t>
            </a:fld>
            <a:endParaRPr lang="ru-RU" sz="1000" dirty="0"/>
          </a:p>
        </p:txBody>
      </p:sp>
      <p:sp>
        <p:nvSpPr>
          <p:cNvPr id="252" name="Текст 2">
            <a:extLst>
              <a:ext uri="{FF2B5EF4-FFF2-40B4-BE49-F238E27FC236}">
                <a16:creationId xmlns:a16="http://schemas.microsoft.com/office/drawing/2014/main" id="{3B52F68E-6616-4521-8651-AD69F855FF18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3436938" y="3698875"/>
            <a:ext cx="695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8047209-6E99-47B8-9C96-4B99EB1A3FDB}" type="datetime'''''''G''l''''''''''o''ba''''''l ''''''Po''''''''''rt''s'''''">
              <a:rPr lang="en-US" altLang="en-US" sz="10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Global Ports</a:t>
            </a:fld>
            <a:endParaRPr lang="ru-RU" sz="1000" dirty="0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01E2E723-0687-48D1-BC7C-F6B620752E17}"/>
              </a:ext>
            </a:extLst>
          </p:cNvPr>
          <p:cNvSpPr txBox="1"/>
          <p:nvPr/>
        </p:nvSpPr>
        <p:spPr>
          <a:xfrm>
            <a:off x="4686463" y="1093304"/>
            <a:ext cx="396043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ru-RU" sz="1050" b="1" dirty="0">
                <a:solidFill>
                  <a:schemeClr val="tx2"/>
                </a:solidFill>
                <a:latin typeface="Arial" panose="020B0604020202020204" pitchFamily="34" charset="0"/>
              </a:rPr>
              <a:t>Динамика перевалки контейнеров в бассейне </a:t>
            </a:r>
            <a:r>
              <a:rPr lang="ru-RU" sz="1050" b="1" dirty="0" err="1">
                <a:solidFill>
                  <a:schemeClr val="tx2"/>
                </a:solidFill>
                <a:latin typeface="Arial" panose="020B0604020202020204" pitchFamily="34" charset="0"/>
              </a:rPr>
              <a:t>СПб+УЛ</a:t>
            </a:r>
            <a:r>
              <a:rPr lang="ru-RU" sz="105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br>
              <a:rPr lang="ru-RU" sz="105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1050" b="1" dirty="0">
                <a:solidFill>
                  <a:schemeClr val="tx2"/>
                </a:solidFill>
                <a:latin typeface="Arial" panose="020B0604020202020204" pitchFamily="34" charset="0"/>
              </a:rPr>
              <a:t>по сегментам за 9М21 / 9М22, тыс. </a:t>
            </a:r>
            <a:r>
              <a:rPr lang="en-US" sz="1050" b="1" dirty="0">
                <a:solidFill>
                  <a:schemeClr val="tx2"/>
                </a:solidFill>
                <a:latin typeface="Arial" panose="020B0604020202020204" pitchFamily="34" charset="0"/>
              </a:rPr>
              <a:t>TEU</a:t>
            </a:r>
            <a:endParaRPr lang="ru-RU" sz="105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279" name="Прямая соединительная линия 278">
            <a:extLst>
              <a:ext uri="{FF2B5EF4-FFF2-40B4-BE49-F238E27FC236}">
                <a16:creationId xmlns:a16="http://schemas.microsoft.com/office/drawing/2014/main" id="{47B5BB12-5B84-4BC4-BF3A-920305675229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6223000" y="3533776"/>
            <a:ext cx="319088" cy="6397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7" name="Прямая соединительная линия 276">
            <a:extLst>
              <a:ext uri="{FF2B5EF4-FFF2-40B4-BE49-F238E27FC236}">
                <a16:creationId xmlns:a16="http://schemas.microsoft.com/office/drawing/2014/main" id="{F8A2F2EE-0467-4732-B196-F1849A6A25D4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6223000" y="2166939"/>
            <a:ext cx="319088" cy="13747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>
            <a:extLst>
              <a:ext uri="{FF2B5EF4-FFF2-40B4-BE49-F238E27FC236}">
                <a16:creationId xmlns:a16="http://schemas.microsoft.com/office/drawing/2014/main" id="{4A8674F0-2521-42F4-BA75-88A869193BD9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6223000" y="2230439"/>
            <a:ext cx="319088" cy="13430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0" name="Прямая соединительная линия 279">
            <a:extLst>
              <a:ext uri="{FF2B5EF4-FFF2-40B4-BE49-F238E27FC236}">
                <a16:creationId xmlns:a16="http://schemas.microsoft.com/office/drawing/2014/main" id="{95CAF87C-7BD7-4EDB-AC74-F3523A758477}"/>
              </a:ext>
            </a:extLst>
          </p:cNvPr>
          <p:cNvCxnSpPr>
            <a:cxnSpLocks/>
          </p:cNvCxnSpPr>
          <p:nvPr>
            <p:custDataLst>
              <p:tags r:id="rId40"/>
            </p:custDataLst>
          </p:nvPr>
        </p:nvCxnSpPr>
        <p:spPr bwMode="auto">
          <a:xfrm>
            <a:off x="6223000" y="3736976"/>
            <a:ext cx="319088" cy="7985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45" name="Chart 3">
            <a:extLst>
              <a:ext uri="{FF2B5EF4-FFF2-40B4-BE49-F238E27FC236}">
                <a16:creationId xmlns:a16="http://schemas.microsoft.com/office/drawing/2014/main" id="{79E57FF1-38B2-4414-801C-4082DAF88D5C}"/>
              </a:ext>
            </a:extLst>
          </p:cNvPr>
          <p:cNvGraphicFramePr/>
          <p:nvPr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4216576864"/>
              </p:ext>
            </p:extLst>
          </p:nvPr>
        </p:nvGraphicFramePr>
        <p:xfrm>
          <a:off x="5338763" y="2001838"/>
          <a:ext cx="2087562" cy="306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0"/>
          </a:graphicData>
        </a:graphic>
      </p:graphicFrame>
      <p:cxnSp>
        <p:nvCxnSpPr>
          <p:cNvPr id="283" name="Прямая соединительная линия 282">
            <a:extLst>
              <a:ext uri="{FF2B5EF4-FFF2-40B4-BE49-F238E27FC236}">
                <a16:creationId xmlns:a16="http://schemas.microsoft.com/office/drawing/2014/main" id="{5B28E630-98A7-410A-9A25-082AE91A2093}"/>
              </a:ext>
            </a:extLst>
          </p:cNvPr>
          <p:cNvCxnSpPr>
            <a:cxnSpLocks/>
          </p:cNvCxnSpPr>
          <p:nvPr>
            <p:custDataLst>
              <p:tags r:id="rId42"/>
            </p:custDataLst>
          </p:nvPr>
        </p:nvCxnSpPr>
        <p:spPr bwMode="gray">
          <a:xfrm flipV="1">
            <a:off x="5902325" y="1763713"/>
            <a:ext cx="0" cy="7620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4" name="Прямая соединительная линия 283">
            <a:extLst>
              <a:ext uri="{FF2B5EF4-FFF2-40B4-BE49-F238E27FC236}">
                <a16:creationId xmlns:a16="http://schemas.microsoft.com/office/drawing/2014/main" id="{44E7BC29-AB30-45C7-9764-4A48ABA6FD0F}"/>
              </a:ext>
            </a:extLst>
          </p:cNvPr>
          <p:cNvCxnSpPr/>
          <p:nvPr>
            <p:custDataLst>
              <p:tags r:id="rId43"/>
            </p:custDataLst>
          </p:nvPr>
        </p:nvCxnSpPr>
        <p:spPr bwMode="gray">
          <a:xfrm>
            <a:off x="5902325" y="1763713"/>
            <a:ext cx="960438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5" name="Прямая соединительная линия 284">
            <a:extLst>
              <a:ext uri="{FF2B5EF4-FFF2-40B4-BE49-F238E27FC236}">
                <a16:creationId xmlns:a16="http://schemas.microsoft.com/office/drawing/2014/main" id="{7F35FB84-C993-4AFF-8584-1FB3FACA2A23}"/>
              </a:ext>
            </a:extLst>
          </p:cNvPr>
          <p:cNvCxnSpPr>
            <a:cxnSpLocks/>
          </p:cNvCxnSpPr>
          <p:nvPr>
            <p:custDataLst>
              <p:tags r:id="rId44"/>
            </p:custDataLst>
          </p:nvPr>
        </p:nvCxnSpPr>
        <p:spPr bwMode="gray">
          <a:xfrm>
            <a:off x="6862763" y="1763713"/>
            <a:ext cx="0" cy="143510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7" name="Текст 2">
            <a:extLst>
              <a:ext uri="{FF2B5EF4-FFF2-40B4-BE49-F238E27FC236}">
                <a16:creationId xmlns:a16="http://schemas.microsoft.com/office/drawing/2014/main" id="{8072EF2A-0223-4731-8276-8746F66EFF91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5751513" y="2046288"/>
            <a:ext cx="303213" cy="304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1032360F-8547-489B-A4BD-035F8167640E}" type="datetime'''''''''3''''''''''5'''''''''''''''''''''''''''''''''''">
              <a:rPr lang="ru-RU" altLang="en-US" sz="1000" smtClean="0">
                <a:solidFill>
                  <a:schemeClr val="bg1"/>
                </a:solidFill>
                <a:effectLst/>
              </a:rPr>
              <a:pPr/>
              <a:t>35</a:t>
            </a:fld>
            <a:br>
              <a:rPr lang="ru-RU" altLang="en-US" sz="1000" dirty="0">
                <a:solidFill>
                  <a:schemeClr val="bg1"/>
                </a:solidFill>
              </a:rPr>
            </a:br>
            <a:r>
              <a:rPr lang="ru-RU" altLang="en-US" sz="1000" dirty="0">
                <a:solidFill>
                  <a:schemeClr val="bg1"/>
                </a:solidFill>
              </a:rPr>
              <a:t>(</a:t>
            </a:r>
            <a:fld id="{74A486BD-C8D6-4CCA-A1E4-C8A586385FF4}" type="datetime'''''''''''''''''''''''''2''''''''''''''''''''''%'''">
              <a:rPr lang="ru-RU" altLang="en-US" sz="1000" smtClean="0">
                <a:solidFill>
                  <a:schemeClr val="bg1"/>
                </a:solidFill>
                <a:effectLst/>
              </a:rPr>
              <a:pPr/>
              <a:t>2%</a:t>
            </a:fld>
            <a:r>
              <a:rPr lang="ru-RU" altLang="en-US" sz="1000" dirty="0">
                <a:solidFill>
                  <a:schemeClr val="bg1"/>
                </a:solidFill>
              </a:rPr>
              <a:t>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90" name="Текст 2">
            <a:extLst>
              <a:ext uri="{FF2B5EF4-FFF2-40B4-BE49-F238E27FC236}">
                <a16:creationId xmlns:a16="http://schemas.microsoft.com/office/drawing/2014/main" id="{8B3828CB-9486-4C47-AF29-2B8764F22330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5751513" y="3482975"/>
            <a:ext cx="303213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2DD2C5FE-3E58-44C8-8064-5551F8539BDA}" type="datetime'''''''11''''''''''''''3'''''''''''''''''''''''''''''''''''''">
              <a:rPr lang="ru-RU" altLang="en-US" sz="1000" smtClean="0">
                <a:solidFill>
                  <a:schemeClr val="bg1"/>
                </a:solidFill>
              </a:rPr>
              <a:pPr/>
              <a:t>113</a:t>
            </a:fld>
            <a:br>
              <a:rPr lang="ru-RU" altLang="en-US" sz="1000" dirty="0">
                <a:solidFill>
                  <a:schemeClr val="bg1"/>
                </a:solidFill>
              </a:rPr>
            </a:br>
            <a:r>
              <a:rPr lang="ru-RU" altLang="en-US" sz="1000" dirty="0">
                <a:solidFill>
                  <a:schemeClr val="bg1"/>
                </a:solidFill>
              </a:rPr>
              <a:t>(</a:t>
            </a:r>
            <a:fld id="{D01636C3-3BB7-48C8-B541-CF10D244933C}" type="datetime'''''''7''%'''''''''''''''">
              <a:rPr lang="ru-RU" altLang="en-US" sz="1000" smtClean="0">
                <a:solidFill>
                  <a:schemeClr val="bg1"/>
                </a:solidFill>
              </a:rPr>
              <a:pPr/>
              <a:t>7%</a:t>
            </a:fld>
            <a:r>
              <a:rPr lang="ru-RU" altLang="en-US" sz="1000" dirty="0">
                <a:solidFill>
                  <a:schemeClr val="bg1"/>
                </a:solidFill>
              </a:rPr>
              <a:t>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89" name="Текст 2">
            <a:extLst>
              <a:ext uri="{FF2B5EF4-FFF2-40B4-BE49-F238E27FC236}">
                <a16:creationId xmlns:a16="http://schemas.microsoft.com/office/drawing/2014/main" id="{C3657C1F-612C-4CE3-A8A1-CF92327702EA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5716588" y="2728913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94C420AA-E56C-489F-B396-3FE6A18F12BF}" type="datetime'''''''''''7''''''''''''''''2''''''''''''0'''">
              <a:rPr lang="ru-RU" altLang="en-US" sz="1000" smtClean="0">
                <a:solidFill>
                  <a:schemeClr val="bg1"/>
                </a:solidFill>
                <a:effectLst/>
              </a:rPr>
              <a:pPr/>
              <a:t>720</a:t>
            </a:fld>
            <a:br>
              <a:rPr lang="ru-RU" altLang="en-US" sz="1000" dirty="0">
                <a:solidFill>
                  <a:schemeClr val="bg1"/>
                </a:solidFill>
                <a:effectLst/>
              </a:rPr>
            </a:br>
            <a:r>
              <a:rPr lang="ru-RU" altLang="en-US" sz="1000" dirty="0">
                <a:solidFill>
                  <a:schemeClr val="bg1"/>
                </a:solidFill>
                <a:effectLst/>
              </a:rPr>
              <a:t>(</a:t>
            </a:r>
            <a:fld id="{84E53DDD-B150-4052-9E24-2DBFA02D8A7B}" type="datetime'''''''''4''''''''''''''''''''''''''''''''''''6%'''''''">
              <a:rPr lang="ru-RU" altLang="en-US" sz="1000" smtClean="0">
                <a:solidFill>
                  <a:schemeClr val="bg1"/>
                </a:solidFill>
                <a:effectLst/>
              </a:rPr>
              <a:pPr/>
              <a:t>46%</a:t>
            </a:fld>
            <a:r>
              <a:rPr lang="ru-RU" altLang="en-US" sz="1000" dirty="0">
                <a:solidFill>
                  <a:schemeClr val="bg1"/>
                </a:solidFill>
                <a:effectLst/>
              </a:rPr>
              <a:t>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98" name="Текст 2">
            <a:extLst>
              <a:ext uri="{FF2B5EF4-FFF2-40B4-BE49-F238E27FC236}">
                <a16:creationId xmlns:a16="http://schemas.microsoft.com/office/drawing/2014/main" id="{AC2900CA-D895-452C-AF25-36025A76AD45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5707063" y="1878013"/>
            <a:ext cx="3905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DE3BD9C4-7D8A-4DB0-992A-208CFCB056D2}" type="datetime'''''''''''1''''''''''''''.5''''''''''''5''''''''''4'''''''''''">
              <a:rPr lang="ru-RU" altLang="en-US" sz="1100" b="1" smtClean="0"/>
              <a:pPr/>
              <a:t>1.554</a:t>
            </a:fld>
            <a:endParaRPr lang="ru-RU" sz="1100" b="1" dirty="0"/>
          </a:p>
        </p:txBody>
      </p:sp>
      <p:sp>
        <p:nvSpPr>
          <p:cNvPr id="291" name="Текст 2">
            <a:extLst>
              <a:ext uri="{FF2B5EF4-FFF2-40B4-BE49-F238E27FC236}">
                <a16:creationId xmlns:a16="http://schemas.microsoft.com/office/drawing/2014/main" id="{6B35785F-9D9A-4543-BD5E-9B1FAA98542F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5716588" y="4206875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DA8728FF-26D8-4910-ABE7-D86929DC2D8D}" type="datetime'''''''''''''''6''''''''''8''''''''''''''''7'''''''''''''''''''">
              <a:rPr lang="ru-RU" altLang="en-US" sz="1000" smtClean="0">
                <a:solidFill>
                  <a:schemeClr val="bg1"/>
                </a:solidFill>
              </a:rPr>
              <a:pPr/>
              <a:t>687</a:t>
            </a:fld>
            <a:br>
              <a:rPr lang="ru-RU" altLang="en-US" sz="1000" dirty="0">
                <a:solidFill>
                  <a:schemeClr val="bg1"/>
                </a:solidFill>
              </a:rPr>
            </a:br>
            <a:r>
              <a:rPr lang="ru-RU" altLang="en-US" sz="1000" dirty="0">
                <a:solidFill>
                  <a:schemeClr val="bg1"/>
                </a:solidFill>
              </a:rPr>
              <a:t>(</a:t>
            </a:r>
            <a:fld id="{E69C60AB-FAD5-4F79-8E77-F66D43CAC7F5}" type="datetime'''''''''''''''''''''''''''''''4''''4''''''''''''''''''''''''%'">
              <a:rPr lang="ru-RU" altLang="en-US" sz="1000" smtClean="0">
                <a:solidFill>
                  <a:schemeClr val="bg1"/>
                </a:solidFill>
              </a:rPr>
              <a:pPr/>
              <a:t>44%</a:t>
            </a:fld>
            <a:r>
              <a:rPr lang="ru-RU" altLang="en-US" sz="1000" dirty="0">
                <a:solidFill>
                  <a:schemeClr val="bg1"/>
                </a:solidFill>
              </a:rPr>
              <a:t>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88" name="Текст 2">
            <a:extLst>
              <a:ext uri="{FF2B5EF4-FFF2-40B4-BE49-F238E27FC236}">
                <a16:creationId xmlns:a16="http://schemas.microsoft.com/office/drawing/2014/main" id="{C13970D9-363B-483D-A4C6-943BD11C6653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6711950" y="3405188"/>
            <a:ext cx="303213" cy="304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B4314EAF-9F3A-473D-9986-1C9A74922E49}" type="datetime'''''''''''''''''''''1''''''''''7'''''''''''''''''''''''''">
              <a:rPr lang="ru-RU" altLang="en-US" sz="1000" smtClean="0">
                <a:solidFill>
                  <a:schemeClr val="bg1"/>
                </a:solidFill>
                <a:effectLst/>
              </a:rPr>
              <a:pPr/>
              <a:t>17</a:t>
            </a:fld>
            <a:br>
              <a:rPr lang="ru-RU" altLang="en-US" sz="1000" dirty="0">
                <a:solidFill>
                  <a:schemeClr val="bg1"/>
                </a:solidFill>
                <a:effectLst/>
              </a:rPr>
            </a:br>
            <a:r>
              <a:rPr lang="ru-RU" altLang="en-US" sz="1000" dirty="0">
                <a:solidFill>
                  <a:schemeClr val="bg1"/>
                </a:solidFill>
                <a:effectLst/>
              </a:rPr>
              <a:t>(</a:t>
            </a:r>
            <a:fld id="{A067D642-A6AB-4B45-9466-F18282211B9A}" type="datetime'''''''''''2''''''''''''''''''''''''''%'''''''''''''''">
              <a:rPr lang="ru-RU" altLang="en-US" sz="1000" smtClean="0">
                <a:solidFill>
                  <a:schemeClr val="bg1"/>
                </a:solidFill>
                <a:effectLst/>
              </a:rPr>
              <a:pPr/>
              <a:t>2%</a:t>
            </a:fld>
            <a:r>
              <a:rPr lang="ru-RU" altLang="en-US" sz="1000" dirty="0">
                <a:solidFill>
                  <a:schemeClr val="bg1"/>
                </a:solidFill>
                <a:effectLst/>
              </a:rPr>
              <a:t>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86" name="Текст 2">
            <a:extLst>
              <a:ext uri="{FF2B5EF4-FFF2-40B4-BE49-F238E27FC236}">
                <a16:creationId xmlns:a16="http://schemas.microsoft.com/office/drawing/2014/main" id="{CCA72C2F-2771-4CA6-B9D1-7963EB3A098D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5737225" y="5019675"/>
            <a:ext cx="3302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2D4CC614-7357-4F16-90AF-CF53FE1C9B60}" type="datetime'''''''9''''''M'''''''''''' ''''''''''''2''''''''''''''''''1'''">
              <a:rPr lang="en-US" altLang="en-US" sz="900" smtClean="0"/>
              <a:pPr/>
              <a:t>9M 21</a:t>
            </a:fld>
            <a:endParaRPr lang="ru-RU" sz="900" dirty="0"/>
          </a:p>
        </p:txBody>
      </p:sp>
      <p:sp>
        <p:nvSpPr>
          <p:cNvPr id="293" name="Текст 2">
            <a:extLst>
              <a:ext uri="{FF2B5EF4-FFF2-40B4-BE49-F238E27FC236}">
                <a16:creationId xmlns:a16="http://schemas.microsoft.com/office/drawing/2014/main" id="{6E31DF20-AEE8-4ABB-9374-B0CEA09A7D28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6677025" y="3721100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8E237F42-EBE2-4C7B-80E9-BCAD31189AAE}" type="datetime'''''''''''3''''''''''''''''''''''''''''3''''''''''1'''">
              <a:rPr lang="ru-RU" altLang="en-US" sz="1000" smtClean="0">
                <a:solidFill>
                  <a:schemeClr val="bg1"/>
                </a:solidFill>
                <a:effectLst/>
              </a:rPr>
              <a:pPr/>
              <a:t>331</a:t>
            </a:fld>
            <a:br>
              <a:rPr lang="ru-RU" altLang="en-US" sz="1000" dirty="0">
                <a:solidFill>
                  <a:schemeClr val="bg1"/>
                </a:solidFill>
                <a:effectLst/>
              </a:rPr>
            </a:br>
            <a:r>
              <a:rPr lang="ru-RU" altLang="en-US" sz="1000" dirty="0">
                <a:solidFill>
                  <a:schemeClr val="bg1"/>
                </a:solidFill>
                <a:effectLst/>
              </a:rPr>
              <a:t>(</a:t>
            </a:r>
            <a:fld id="{742A0E66-603E-4F68-9661-7E29CE80A3C4}" type="datetime'''42''''''''''''''''''''%'''''''''''''''''''''''''''''''''''">
              <a:rPr lang="ru-RU" altLang="en-US" sz="1000" smtClean="0">
                <a:solidFill>
                  <a:schemeClr val="bg1"/>
                </a:solidFill>
                <a:effectLst/>
              </a:rPr>
              <a:pPr/>
              <a:t>42%</a:t>
            </a:fld>
            <a:r>
              <a:rPr lang="ru-RU" altLang="en-US" sz="1000" dirty="0">
                <a:solidFill>
                  <a:schemeClr val="bg1"/>
                </a:solidFill>
                <a:effectLst/>
              </a:rPr>
              <a:t>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94" name="Текст 2">
            <a:extLst>
              <a:ext uri="{FF2B5EF4-FFF2-40B4-BE49-F238E27FC236}">
                <a16:creationId xmlns:a16="http://schemas.microsoft.com/office/drawing/2014/main" id="{F52DBF6E-E670-4842-BC34-952FE2EA3086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6677025" y="4202113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7C1E7195-0830-4F1D-8845-A7E2C61A8514}" type="datetime'''''''''''''''''''''''''''''''''''''20''''0'''''''''''">
              <a:rPr lang="ru-RU" altLang="en-US" sz="1000" smtClean="0">
                <a:solidFill>
                  <a:schemeClr val="bg1"/>
                </a:solidFill>
                <a:effectLst/>
              </a:rPr>
              <a:pPr/>
              <a:t>200</a:t>
            </a:fld>
            <a:br>
              <a:rPr lang="ru-RU" altLang="en-US" sz="1000" dirty="0">
                <a:solidFill>
                  <a:schemeClr val="bg1"/>
                </a:solidFill>
                <a:effectLst/>
              </a:rPr>
            </a:br>
            <a:r>
              <a:rPr lang="ru-RU" altLang="en-US" sz="1000" dirty="0">
                <a:solidFill>
                  <a:schemeClr val="bg1"/>
                </a:solidFill>
                <a:effectLst/>
              </a:rPr>
              <a:t>(</a:t>
            </a:r>
            <a:fld id="{45128BF4-B1D1-488D-8391-92EF69A3D250}" type="datetime'2''5''%'''''''''''''''''''''''''''''''''''">
              <a:rPr lang="ru-RU" altLang="en-US" sz="1000" smtClean="0">
                <a:solidFill>
                  <a:schemeClr val="bg1"/>
                </a:solidFill>
                <a:effectLst/>
              </a:rPr>
              <a:pPr/>
              <a:t>25%</a:t>
            </a:fld>
            <a:r>
              <a:rPr lang="ru-RU" altLang="en-US" sz="1000" dirty="0">
                <a:solidFill>
                  <a:schemeClr val="bg1"/>
                </a:solidFill>
                <a:effectLst/>
              </a:rPr>
              <a:t>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95" name="Текст 2">
            <a:extLst>
              <a:ext uri="{FF2B5EF4-FFF2-40B4-BE49-F238E27FC236}">
                <a16:creationId xmlns:a16="http://schemas.microsoft.com/office/drawing/2014/main" id="{98155163-7DCD-43FB-9B81-EED1EA2E0CDF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6677025" y="4605338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5C929270-D656-4D94-AC6E-A292EBF611C9}" type="datetime'''''''''''''''''''''''''2''''''''''4''''''''''''''''6'''">
              <a:rPr lang="ru-RU" altLang="en-US" sz="1000" smtClean="0">
                <a:solidFill>
                  <a:schemeClr val="bg1"/>
                </a:solidFill>
              </a:rPr>
              <a:pPr/>
              <a:t>246</a:t>
            </a:fld>
            <a:br>
              <a:rPr lang="ru-RU" altLang="en-US" sz="1000" dirty="0">
                <a:solidFill>
                  <a:schemeClr val="bg1"/>
                </a:solidFill>
              </a:rPr>
            </a:br>
            <a:r>
              <a:rPr lang="ru-RU" altLang="en-US" sz="1000" dirty="0">
                <a:solidFill>
                  <a:schemeClr val="bg1"/>
                </a:solidFill>
              </a:rPr>
              <a:t>(</a:t>
            </a:r>
            <a:fld id="{6A913A1C-6B9C-4C9F-8295-1A659E007521}" type="datetime'''3''''''''''''''''''''''''''''''1''''%'''''''''">
              <a:rPr lang="ru-RU" altLang="en-US" sz="1000" smtClean="0">
                <a:solidFill>
                  <a:schemeClr val="bg1"/>
                </a:solidFill>
              </a:rPr>
              <a:pPr/>
              <a:t>31%</a:t>
            </a:fld>
            <a:r>
              <a:rPr lang="ru-RU" altLang="en-US" sz="1000" dirty="0">
                <a:solidFill>
                  <a:schemeClr val="bg1"/>
                </a:solidFill>
              </a:rPr>
              <a:t>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99" name="Текст 2">
            <a:extLst>
              <a:ext uri="{FF2B5EF4-FFF2-40B4-BE49-F238E27FC236}">
                <a16:creationId xmlns:a16="http://schemas.microsoft.com/office/drawing/2014/main" id="{73D5A685-844E-49D1-9E4E-F38A71A32BB6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6726238" y="3236913"/>
            <a:ext cx="2746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E334A2A0-5016-4860-A136-13AF76D12BC7}" type="datetime'''''''''''''''''''''''''''''''''''7''95'''''''''''''''">
              <a:rPr lang="ru-RU" altLang="en-US" sz="1100" b="1" smtClean="0"/>
              <a:pPr/>
              <a:t>795</a:t>
            </a:fld>
            <a:endParaRPr lang="ru-RU" sz="1100" b="1" dirty="0"/>
          </a:p>
        </p:txBody>
      </p:sp>
      <p:sp>
        <p:nvSpPr>
          <p:cNvPr id="297" name="Текст 2">
            <a:extLst>
              <a:ext uri="{FF2B5EF4-FFF2-40B4-BE49-F238E27FC236}">
                <a16:creationId xmlns:a16="http://schemas.microsoft.com/office/drawing/2014/main" id="{F3F710E0-BFBE-405A-8495-B491814FF337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6697663" y="5019675"/>
            <a:ext cx="3302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C1782ECF-5250-43DE-9A57-BBFEFCA75F25}" type="datetime'''''9''''''M'''''''''''''''' ''''''2''''''2'''''''''''''">
              <a:rPr lang="en-US" altLang="en-US" sz="900" smtClean="0"/>
              <a:pPr/>
              <a:t>9M 22</a:t>
            </a:fld>
            <a:endParaRPr lang="ru-RU" sz="900" dirty="0"/>
          </a:p>
        </p:txBody>
      </p:sp>
      <p:sp>
        <p:nvSpPr>
          <p:cNvPr id="300" name="Текст 2">
            <a:extLst>
              <a:ext uri="{FF2B5EF4-FFF2-40B4-BE49-F238E27FC236}">
                <a16:creationId xmlns:a16="http://schemas.microsoft.com/office/drawing/2014/main" id="{E47B0DEC-2348-4E6C-B24A-96452BCA42F1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6153150" y="1677988"/>
            <a:ext cx="458788" cy="1730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2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A8DA216C-13C9-4894-B386-30FB8E019E69}" type="datetime'-''''''''4''''''''''8'''''''''',''9''''''''%'''''">
              <a:rPr lang="ru-RU" altLang="en-US" sz="800" b="1" smtClean="0">
                <a:solidFill>
                  <a:schemeClr val="tx2"/>
                </a:solidFill>
                <a:effectLst/>
              </a:rPr>
              <a:pPr/>
              <a:t>-48,9%</a:t>
            </a:fld>
            <a:endParaRPr lang="ru-RU" sz="800" b="1" dirty="0">
              <a:solidFill>
                <a:schemeClr val="tx2"/>
              </a:solidFill>
            </a:endParaRPr>
          </a:p>
        </p:txBody>
      </p:sp>
      <p:sp>
        <p:nvSpPr>
          <p:cNvPr id="301" name="Прямоугольник 300">
            <a:extLst>
              <a:ext uri="{FF2B5EF4-FFF2-40B4-BE49-F238E27FC236}">
                <a16:creationId xmlns:a16="http://schemas.microsoft.com/office/drawing/2014/main" id="{9FA92004-B2F6-45AE-82AF-C156E117947E}"/>
              </a:ext>
            </a:extLst>
          </p:cNvPr>
          <p:cNvSpPr/>
          <p:nvPr>
            <p:custDataLst>
              <p:tags r:id="rId58"/>
            </p:custDataLst>
          </p:nvPr>
        </p:nvSpPr>
        <p:spPr bwMode="auto">
          <a:xfrm>
            <a:off x="7642225" y="3005138"/>
            <a:ext cx="179388" cy="133350"/>
          </a:xfrm>
          <a:prstGeom prst="rect">
            <a:avLst/>
          </a:prstGeom>
          <a:solidFill>
            <a:schemeClr val="hlink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4" name="Прямоугольник 303">
            <a:extLst>
              <a:ext uri="{FF2B5EF4-FFF2-40B4-BE49-F238E27FC236}">
                <a16:creationId xmlns:a16="http://schemas.microsoft.com/office/drawing/2014/main" id="{629FB52D-B26C-4A14-A420-2C876A87DB25}"/>
              </a:ext>
            </a:extLst>
          </p:cNvPr>
          <p:cNvSpPr/>
          <p:nvPr>
            <p:custDataLst>
              <p:tags r:id="rId59"/>
            </p:custDataLst>
          </p:nvPr>
        </p:nvSpPr>
        <p:spPr bwMode="auto">
          <a:xfrm>
            <a:off x="7642225" y="3411538"/>
            <a:ext cx="179388" cy="1333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3" name="Прямоугольник 302">
            <a:extLst>
              <a:ext uri="{FF2B5EF4-FFF2-40B4-BE49-F238E27FC236}">
                <a16:creationId xmlns:a16="http://schemas.microsoft.com/office/drawing/2014/main" id="{C9D95260-A4F0-495D-842C-FDEF07AB7FC5}"/>
              </a:ext>
            </a:extLst>
          </p:cNvPr>
          <p:cNvSpPr/>
          <p:nvPr>
            <p:custDataLst>
              <p:tags r:id="rId60"/>
            </p:custDataLst>
          </p:nvPr>
        </p:nvSpPr>
        <p:spPr bwMode="auto">
          <a:xfrm>
            <a:off x="7642225" y="3208338"/>
            <a:ext cx="179388" cy="13335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2" name="Прямоугольник 301">
            <a:extLst>
              <a:ext uri="{FF2B5EF4-FFF2-40B4-BE49-F238E27FC236}">
                <a16:creationId xmlns:a16="http://schemas.microsoft.com/office/drawing/2014/main" id="{28AE8286-786A-4B2C-A9A7-9C33E82E63E0}"/>
              </a:ext>
            </a:extLst>
          </p:cNvPr>
          <p:cNvSpPr/>
          <p:nvPr>
            <p:custDataLst>
              <p:tags r:id="rId61"/>
            </p:custDataLst>
          </p:nvPr>
        </p:nvSpPr>
        <p:spPr bwMode="auto">
          <a:xfrm>
            <a:off x="7642225" y="3614738"/>
            <a:ext cx="179388" cy="1333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" name="Текст 2">
            <a:extLst>
              <a:ext uri="{FF2B5EF4-FFF2-40B4-BE49-F238E27FC236}">
                <a16:creationId xmlns:a16="http://schemas.microsoft.com/office/drawing/2014/main" id="{3EA7C41F-DD1F-410C-9541-02E1A98AD87A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7872413" y="3000375"/>
            <a:ext cx="879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CD64274-DC47-4C67-AAD8-7B450F782C37}" type="datetime'''И''''''''''''''м''''по''рт ''''''''''''''п''о''''''ро''''ж.'">
              <a:rPr lang="ru-RU" altLang="en-US" sz="1000" smtClean="0"/>
              <a:pPr/>
              <a:t>Импорт порож.</a:t>
            </a:fld>
            <a:endParaRPr lang="ru-RU" sz="1000" dirty="0"/>
          </a:p>
        </p:txBody>
      </p:sp>
      <p:sp>
        <p:nvSpPr>
          <p:cNvPr id="308" name="Текст 2">
            <a:extLst>
              <a:ext uri="{FF2B5EF4-FFF2-40B4-BE49-F238E27FC236}">
                <a16:creationId xmlns:a16="http://schemas.microsoft.com/office/drawing/2014/main" id="{9F99F4D5-698E-469E-9612-C7C0E95A23F7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7872413" y="3609975"/>
            <a:ext cx="812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98782A5-B780-47BA-ACC7-7B30C9BFBCE5}" type="datetime'''''''Эк''''сп''''ор''''''''''''т'''''' ''''''гру''''''ж.'">
              <a:rPr lang="ru-RU" altLang="en-US" sz="1000" smtClean="0"/>
              <a:pPr/>
              <a:t>Экспорт груж.</a:t>
            </a:fld>
            <a:endParaRPr lang="ru-RU" sz="1000" dirty="0"/>
          </a:p>
        </p:txBody>
      </p:sp>
      <p:sp>
        <p:nvSpPr>
          <p:cNvPr id="309" name="Текст 2">
            <a:extLst>
              <a:ext uri="{FF2B5EF4-FFF2-40B4-BE49-F238E27FC236}">
                <a16:creationId xmlns:a16="http://schemas.microsoft.com/office/drawing/2014/main" id="{035249C1-9691-4E74-AEB3-C49F3E5E012E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7872413" y="3203575"/>
            <a:ext cx="7810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9BF5AE8-EA04-4AD7-8DD8-C9768EF8C9C8}" type="datetime'''''''''И''''''''мпор''''т гр''''уж''''''''''''''''.'''''''''">
              <a:rPr lang="ru-RU" altLang="en-US" sz="1000" smtClean="0"/>
              <a:pPr/>
              <a:t>Импорт груж.</a:t>
            </a:fld>
            <a:endParaRPr lang="ru-RU" sz="1000" dirty="0"/>
          </a:p>
        </p:txBody>
      </p:sp>
      <p:sp>
        <p:nvSpPr>
          <p:cNvPr id="306" name="Текст 2">
            <a:extLst>
              <a:ext uri="{FF2B5EF4-FFF2-40B4-BE49-F238E27FC236}">
                <a16:creationId xmlns:a16="http://schemas.microsoft.com/office/drawing/2014/main" id="{96F7AC95-8774-45C1-A7BE-94683B52DBB1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7872413" y="3406775"/>
            <a:ext cx="9112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9F4B3BB-0AFE-4856-941C-308974F27BA5}" type="datetime'Э''''''''''''''ксп''''о''рт ''''''''''по''р''ож.'''">
              <a:rPr lang="ru-RU" altLang="en-US" sz="1000" smtClean="0"/>
              <a:pPr/>
              <a:t>Экспорт порож.</a:t>
            </a:fld>
            <a:endParaRPr lang="ru-RU" sz="1000" dirty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DE8199AB-7158-42C5-B9D4-7C76B305259C}"/>
              </a:ext>
            </a:extLst>
          </p:cNvPr>
          <p:cNvSpPr/>
          <p:nvPr/>
        </p:nvSpPr>
        <p:spPr>
          <a:xfrm>
            <a:off x="508517" y="5315911"/>
            <a:ext cx="5228708" cy="198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 b="0" i="0"/>
            </a:pPr>
            <a:r>
              <a:rPr lang="ru-RU" sz="700" i="1" dirty="0">
                <a:solidFill>
                  <a:schemeClr val="accent3"/>
                </a:solidFill>
                <a:latin typeface="Arial" panose="020B0604020202020204" pitchFamily="34" charset="0"/>
              </a:rPr>
              <a:t>Источник: данные АСОП</a:t>
            </a:r>
            <a:endParaRPr lang="en-GB" sz="700" i="1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5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Объект 39" hidden="1">
            <a:extLst>
              <a:ext uri="{FF2B5EF4-FFF2-40B4-BE49-F238E27FC236}">
                <a16:creationId xmlns:a16="http://schemas.microsoft.com/office/drawing/2014/main" id="{625B80C7-9501-4443-9517-37DC4D4414A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40273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Слайд think-cell" r:id="rId37" imgW="395" imgH="396" progId="TCLayout.ActiveDocument.1">
                  <p:embed/>
                </p:oleObj>
              </mc:Choice>
              <mc:Fallback>
                <p:oleObj name="Слайд think-cell" r:id="rId37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5EE8C5D-44B8-4856-A383-FC736FAB4CB8}"/>
              </a:ext>
            </a:extLst>
          </p:cNvPr>
          <p:cNvSpPr txBox="1"/>
          <p:nvPr/>
        </p:nvSpPr>
        <p:spPr>
          <a:xfrm>
            <a:off x="446278" y="517240"/>
            <a:ext cx="8595431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На фоне снижения контейнерных потоков терминалы </a:t>
            </a:r>
            <a:b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</a:br>
            <a:r>
              <a:rPr lang="en-US" sz="1780" b="1" dirty="0">
                <a:solidFill>
                  <a:srgbClr val="E31009"/>
                </a:solidFill>
                <a:latin typeface="Arial" panose="020B0604020202020204" pitchFamily="34" charset="0"/>
              </a:rPr>
              <a:t>Global Ports </a:t>
            </a: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развивают перевалку неконтейнерных грузов</a:t>
            </a:r>
          </a:p>
        </p:txBody>
      </p:sp>
      <p:pic>
        <p:nvPicPr>
          <p:cNvPr id="5" name="Рисунок 4" descr="Изображение выглядит как небо, внешний, транспорт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A1A4BD56-87EF-4EC2-9616-D46C1DF3F6AF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3" t="2705" r="17368" b="8121"/>
          <a:stretch/>
        </p:blipFill>
        <p:spPr>
          <a:xfrm>
            <a:off x="6184484" y="-6066"/>
            <a:ext cx="4932549" cy="5721066"/>
          </a:xfrm>
          <a:prstGeom prst="parallelogram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F3EC2DA-1E57-4B46-98CF-3D34E9B88476}"/>
              </a:ext>
            </a:extLst>
          </p:cNvPr>
          <p:cNvSpPr/>
          <p:nvPr/>
        </p:nvSpPr>
        <p:spPr>
          <a:xfrm>
            <a:off x="578162" y="1443294"/>
            <a:ext cx="5472608" cy="3931068"/>
          </a:xfrm>
          <a:prstGeom prst="rect">
            <a:avLst/>
          </a:prstGeom>
          <a:solidFill>
            <a:srgbClr val="807F83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7F83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B1806-5A34-457D-8E39-99058953CB90}"/>
              </a:ext>
            </a:extLst>
          </p:cNvPr>
          <p:cNvSpPr txBox="1"/>
          <p:nvPr/>
        </p:nvSpPr>
        <p:spPr>
          <a:xfrm>
            <a:off x="521878" y="1197073"/>
            <a:ext cx="60663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2"/>
                </a:solidFill>
                <a:latin typeface="Arial" panose="020B0604020202020204" pitchFamily="34" charset="0"/>
              </a:rPr>
              <a:t>Динамика перевалки НКГ на терминалах </a:t>
            </a:r>
            <a:r>
              <a:rPr lang="en-US" sz="1100" b="1" dirty="0">
                <a:solidFill>
                  <a:schemeClr val="tx2"/>
                </a:solidFill>
                <a:latin typeface="Arial" panose="020B0604020202020204" pitchFamily="34" charset="0"/>
              </a:rPr>
              <a:t>Global Ports </a:t>
            </a:r>
            <a:r>
              <a:rPr lang="ru-RU" sz="1100" b="1" dirty="0">
                <a:solidFill>
                  <a:schemeClr val="tx2"/>
                </a:solidFill>
                <a:latin typeface="Arial" panose="020B0604020202020204" pitchFamily="34" charset="0"/>
              </a:rPr>
              <a:t>за 9М21/9М 22, тыс. </a:t>
            </a:r>
            <a:r>
              <a:rPr lang="en-US" sz="1100" b="1" dirty="0">
                <a:solidFill>
                  <a:schemeClr val="tx2"/>
                </a:solidFill>
                <a:latin typeface="Arial" panose="020B0604020202020204" pitchFamily="34" charset="0"/>
              </a:rPr>
              <a:t>TEU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169" name="Прямая соединительная линия 168">
            <a:extLst>
              <a:ext uri="{FF2B5EF4-FFF2-40B4-BE49-F238E27FC236}">
                <a16:creationId xmlns:a16="http://schemas.microsoft.com/office/drawing/2014/main" id="{CB765EAA-EC17-42B9-8103-22F07356AB49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2228850" y="2363788"/>
            <a:ext cx="560388" cy="9604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4E6FCA4-E6CC-4F6E-B3C8-F9DDDDDFD6B5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 flipV="1">
            <a:off x="2228850" y="2119313"/>
            <a:ext cx="560388" cy="873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FACB8E7-CCB2-4FC5-A306-28174B6EB011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>
            <a:off x="2228850" y="2700338"/>
            <a:ext cx="560388" cy="1047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43D50C5-9CB0-4C99-964B-633BF51188AB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>
            <a:off x="2228850" y="4059238"/>
            <a:ext cx="560388" cy="850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>
            <a:extLst>
              <a:ext uri="{FF2B5EF4-FFF2-40B4-BE49-F238E27FC236}">
                <a16:creationId xmlns:a16="http://schemas.microsoft.com/office/drawing/2014/main" id="{1949210A-2BF5-4061-B211-905145F7D98C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2228850" y="2206625"/>
            <a:ext cx="560388" cy="638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21" name="Chart 3">
            <a:extLst>
              <a:ext uri="{FF2B5EF4-FFF2-40B4-BE49-F238E27FC236}">
                <a16:creationId xmlns:a16="http://schemas.microsoft.com/office/drawing/2014/main" id="{596ED5C1-A2D2-4AE9-BF12-7F95BBA58BFE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270039126"/>
              </p:ext>
            </p:extLst>
          </p:nvPr>
        </p:nvGraphicFramePr>
        <p:xfrm>
          <a:off x="1165225" y="1658938"/>
          <a:ext cx="2689225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941E53C-192C-4CB5-AE8E-2AA1936520F9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gray">
          <a:xfrm flipV="1">
            <a:off x="1878013" y="1735138"/>
            <a:ext cx="0" cy="19050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2A590EE-579F-4229-B0C8-074758175678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1878013" y="1735138"/>
            <a:ext cx="1262063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5F06B10-7E41-45AB-9466-0C2E3DBC4D1D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gray">
          <a:xfrm>
            <a:off x="3140075" y="1735138"/>
            <a:ext cx="0" cy="15240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Текст 2">
            <a:extLst>
              <a:ext uri="{FF2B5EF4-FFF2-40B4-BE49-F238E27FC236}">
                <a16:creationId xmlns:a16="http://schemas.microsoft.com/office/drawing/2014/main" id="{FA17FB8F-BC65-4E4F-9BCA-BB90897E1CD8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692275" y="4376738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F59EF7-590B-47BE-A294-6522600E30C0}" type="datetime'''''''''''''''''''''''''''''''''40''''''''''''''''''4'''''''">
              <a:rPr lang="ru-RU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404</a:t>
            </a:fld>
            <a:br>
              <a:rPr lang="ru-RU" altLang="en-US" sz="1000" dirty="0">
                <a:solidFill>
                  <a:schemeClr val="bg1"/>
                </a:solidFill>
                <a:effectLst/>
              </a:rPr>
            </a:br>
            <a:r>
              <a:rPr lang="ru-RU" altLang="en-US" sz="1000" dirty="0">
                <a:solidFill>
                  <a:schemeClr val="bg1"/>
                </a:solidFill>
                <a:effectLst/>
              </a:rPr>
              <a:t>(</a:t>
            </a:r>
            <a:fld id="{98DEBAA0-FBF1-4A17-94F4-0E5208E79AC7}" type="datetime'3''4''''''''''''''''''''''''''''''''%'''''''''''''''''''''''''">
              <a:rPr lang="ru-RU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34%</a:t>
            </a:fld>
            <a:r>
              <a:rPr lang="ru-RU" sz="1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3" name="Текст 2">
            <a:extLst>
              <a:ext uri="{FF2B5EF4-FFF2-40B4-BE49-F238E27FC236}">
                <a16:creationId xmlns:a16="http://schemas.microsoft.com/office/drawing/2014/main" id="{7F7F2DA5-F7C2-47C8-9838-07580760A5F8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954338" y="4176713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F81D71-204B-4D34-A6B5-7EB5C3018FA5}" type="datetime'''4''''''''''''9''''''''''''''''9'''''''''''''">
              <a:rPr lang="ru-RU" altLang="en-US" sz="1000" b="1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499</a:t>
            </a:fld>
            <a:br>
              <a:rPr lang="ru-RU" altLang="en-US" sz="1000" b="1" dirty="0">
                <a:solidFill>
                  <a:schemeClr val="bg1"/>
                </a:solidFill>
                <a:effectLst/>
              </a:rPr>
            </a:br>
            <a:r>
              <a:rPr lang="ru-RU" altLang="en-US" sz="1000" b="1" dirty="0">
                <a:solidFill>
                  <a:schemeClr val="bg1"/>
                </a:solidFill>
                <a:effectLst/>
              </a:rPr>
              <a:t>(</a:t>
            </a:r>
            <a:fld id="{C8940389-A5EE-4742-93DE-3C3F6D4A39DF}" type="datetime'''''''''''''''''4''''''''''''''''''''''0''''''''''''''''''''%'">
              <a:rPr lang="ru-RU" altLang="en-US" sz="1000" b="1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40%</a:t>
            </a:fld>
            <a:r>
              <a:rPr lang="ru-RU" sz="10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2" name="Текст 2">
            <a:extLst>
              <a:ext uri="{FF2B5EF4-FFF2-40B4-BE49-F238E27FC236}">
                <a16:creationId xmlns:a16="http://schemas.microsoft.com/office/drawing/2014/main" id="{27F8417B-2042-44A8-A4B5-8F51689CDBD8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954338" y="3382963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8E6A7B8-450D-4368-91C0-B045E792BF10}" type="datetime'''''''''1''''''''''8''''''3'''''''''''''''''''''">
              <a:rPr lang="ru-RU" altLang="en-US" sz="1000" b="1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183</a:t>
            </a:fld>
            <a:br>
              <a:rPr lang="ru-RU" altLang="en-US" sz="1000" b="1" dirty="0">
                <a:solidFill>
                  <a:schemeClr val="bg1"/>
                </a:solidFill>
                <a:effectLst/>
              </a:rPr>
            </a:br>
            <a:r>
              <a:rPr lang="ru-RU" altLang="en-US" sz="1000" b="1" dirty="0">
                <a:solidFill>
                  <a:schemeClr val="bg1"/>
                </a:solidFill>
                <a:effectLst/>
              </a:rPr>
              <a:t>(</a:t>
            </a:r>
            <a:fld id="{C533F7B2-6518-48E6-9F81-B85F47147A32}" type="datetime'''''''15''''''''''''''''''''%'''''''''''''''''''''''''''''">
              <a:rPr lang="ru-RU" altLang="en-US" sz="1000" b="1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15%</a:t>
            </a:fld>
            <a:r>
              <a:rPr lang="ru-RU" sz="10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2" name="Текст 2">
            <a:extLst>
              <a:ext uri="{FF2B5EF4-FFF2-40B4-BE49-F238E27FC236}">
                <a16:creationId xmlns:a16="http://schemas.microsoft.com/office/drawing/2014/main" id="{9CBC3A2B-4E80-4977-B559-A1F9E693ACA4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2989263" y="4802188"/>
            <a:ext cx="303213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8AACF0F-917A-49F4-8581-27B931C27193}" type="datetime'''''''3''''8'''''''''">
              <a:rPr lang="ru-RU" altLang="en-US" sz="1000" smtClean="0">
                <a:solidFill>
                  <a:schemeClr val="bg1"/>
                </a:solidFill>
                <a:effectLst/>
              </a:rPr>
              <a:pPr/>
              <a:t>38</a:t>
            </a:fld>
            <a:br>
              <a:rPr lang="ru-RU" altLang="en-US" sz="1000" dirty="0">
                <a:solidFill>
                  <a:schemeClr val="bg1"/>
                </a:solidFill>
                <a:effectLst/>
              </a:rPr>
            </a:br>
            <a:r>
              <a:rPr lang="ru-RU" altLang="en-US" sz="1000" dirty="0">
                <a:solidFill>
                  <a:schemeClr val="bg1"/>
                </a:solidFill>
                <a:effectLst/>
              </a:rPr>
              <a:t>(</a:t>
            </a:r>
            <a:fld id="{F28A5E1D-46F3-40AB-87DF-860138AD72E7}" type="datetime'3''''''''''''''''''''''%'''''''''''''''''''''''''''">
              <a:rPr lang="ru-RU" altLang="en-US" sz="1000" smtClean="0">
                <a:solidFill>
                  <a:schemeClr val="bg1"/>
                </a:solidFill>
                <a:effectLst/>
              </a:rPr>
              <a:pPr/>
              <a:t>3%</a:t>
            </a:fld>
            <a:r>
              <a:rPr lang="ru-RU" altLang="en-US" sz="1000" dirty="0">
                <a:solidFill>
                  <a:schemeClr val="bg1"/>
                </a:solidFill>
                <a:effectLst/>
              </a:rPr>
              <a:t>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6" name="Текст 2">
            <a:extLst>
              <a:ext uri="{FF2B5EF4-FFF2-40B4-BE49-F238E27FC236}">
                <a16:creationId xmlns:a16="http://schemas.microsoft.com/office/drawing/2014/main" id="{91E3D9EF-3FD1-4F9B-825D-BFE6E675AE65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954338" y="2328863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73FEA9-0F10-44B5-BDDC-C227A2D63E2D}" type="datetime'''''3''''''''''''''''''''''''1''''''''''''''''''''1'''">
              <a:rPr lang="ru-RU" altLang="en-US" sz="1000" smtClean="0">
                <a:solidFill>
                  <a:schemeClr val="bg1"/>
                </a:solidFill>
              </a:rPr>
              <a:pPr/>
              <a:t>311</a:t>
            </a:fld>
            <a:br>
              <a:rPr lang="ru-RU" altLang="en-US" sz="1000" dirty="0">
                <a:solidFill>
                  <a:schemeClr val="bg1"/>
                </a:solidFill>
                <a:effectLst/>
              </a:rPr>
            </a:br>
            <a:r>
              <a:rPr lang="ru-RU" altLang="en-US" sz="1000" dirty="0">
                <a:solidFill>
                  <a:schemeClr val="bg1"/>
                </a:solidFill>
                <a:effectLst/>
              </a:rPr>
              <a:t>(</a:t>
            </a:r>
            <a:fld id="{B500FDFF-A32E-417A-86ED-5699A09EEA48}" type="datetime'''2''''''''5''''''''''''''''''''''''''''''%'''''''''">
              <a:rPr lang="ru-RU" altLang="en-US" sz="1000" smtClean="0">
                <a:solidFill>
                  <a:schemeClr val="bg1"/>
                </a:solidFill>
              </a:rPr>
              <a:pPr/>
              <a:t>25%</a:t>
            </a:fld>
            <a:r>
              <a:rPr lang="ru-RU" altLang="en-US" sz="1000" dirty="0">
                <a:solidFill>
                  <a:schemeClr val="bg1"/>
                </a:solidFill>
                <a:effectLst/>
              </a:rPr>
              <a:t>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7" name="Текст 2">
            <a:extLst>
              <a:ext uri="{FF2B5EF4-FFF2-40B4-BE49-F238E27FC236}">
                <a16:creationId xmlns:a16="http://schemas.microsoft.com/office/drawing/2014/main" id="{D4D932E1-D61D-4A40-AF69-DF21245F960B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903413" y="2132013"/>
            <a:ext cx="303213" cy="304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CF896F9-E4CA-46D1-A8E2-02794F44A30C}" type="datetime'''6''''''7'''''''''''''''''''''''''''''''''''''''''''''">
              <a:rPr lang="ru-RU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</a:t>
            </a:fld>
            <a:br>
              <a:rPr lang="ru-RU" altLang="en-US" sz="1000" dirty="0">
                <a:effectLst/>
              </a:rPr>
            </a:br>
            <a:r>
              <a:rPr lang="ru-RU" altLang="en-US" sz="1000" dirty="0">
                <a:effectLst/>
              </a:rPr>
              <a:t>(</a:t>
            </a:r>
            <a:fld id="{55E3D35B-47C0-47C0-9994-B5E11F5358CA}" type="datetime'''''''''''''''''''''''6''''''''%'''''''''''''''''''''''''">
              <a:rPr lang="ru-RU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r>
              <a:rPr lang="ru-RU" sz="1000" dirty="0"/>
              <a:t>)</a:t>
            </a:r>
          </a:p>
        </p:txBody>
      </p:sp>
      <p:sp>
        <p:nvSpPr>
          <p:cNvPr id="118" name="Текст 2">
            <a:extLst>
              <a:ext uri="{FF2B5EF4-FFF2-40B4-BE49-F238E27FC236}">
                <a16:creationId xmlns:a16="http://schemas.microsoft.com/office/drawing/2014/main" id="{71F248E8-3156-4881-897B-1A4CD5FBD243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1517650" y="2379663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3D6A29-37B6-4936-97DA-F965CCBAD328}" type="datetime'1''''''''''''''''''''''''''4''''''4'''''''''''''''''''''''''">
              <a:rPr lang="ru-RU" altLang="en-US" sz="1000" b="1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144</a:t>
            </a:fld>
            <a:br>
              <a:rPr lang="ru-RU" altLang="en-US" sz="1000" b="1" dirty="0">
                <a:solidFill>
                  <a:schemeClr val="bg1"/>
                </a:solidFill>
                <a:effectLst/>
              </a:rPr>
            </a:br>
            <a:r>
              <a:rPr lang="ru-RU" altLang="en-US" sz="1000" b="1" dirty="0">
                <a:solidFill>
                  <a:schemeClr val="bg1"/>
                </a:solidFill>
                <a:effectLst/>
              </a:rPr>
              <a:t>(</a:t>
            </a:r>
            <a:fld id="{CA6DF253-BEC3-4876-A028-76C4D4C19779}" type="datetime'1''''''2''''''''''''''%'''''''''''''''''''''''''''''''''''''">
              <a:rPr lang="ru-RU" altLang="en-US" sz="1000" b="1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12%</a:t>
            </a:fld>
            <a:r>
              <a:rPr lang="ru-RU" sz="10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1" name="Текст 2">
            <a:extLst>
              <a:ext uri="{FF2B5EF4-FFF2-40B4-BE49-F238E27FC236}">
                <a16:creationId xmlns:a16="http://schemas.microsoft.com/office/drawing/2014/main" id="{B79203FC-F53C-49C0-899A-89936205EA28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2954338" y="2932113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E2AEBC-2FEB-47D5-9FA5-026B5B857B08}" type="datetime'''''2''''''''''0''''''''''''''''''''''6'''''''''''''''''''">
              <a:rPr lang="ru-RU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206</a:t>
            </a:fld>
            <a:br>
              <a:rPr lang="ru-RU" altLang="en-US" sz="1000" dirty="0">
                <a:effectLst/>
              </a:rPr>
            </a:br>
            <a:r>
              <a:rPr lang="ru-RU" altLang="en-US" sz="1000" dirty="0">
                <a:effectLst/>
              </a:rPr>
              <a:t>(</a:t>
            </a:r>
            <a:fld id="{AB3A8EAB-CED4-4D64-B37E-44662D3C9049}" type="datetime'''1''''7''''''''''''''''%'''''">
              <a:rPr lang="ru-RU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17%</a:t>
            </a:fld>
            <a:r>
              <a:rPr lang="ru-RU" sz="1000" dirty="0"/>
              <a:t>)</a:t>
            </a:r>
          </a:p>
        </p:txBody>
      </p:sp>
      <p:sp>
        <p:nvSpPr>
          <p:cNvPr id="119" name="Текст 2">
            <a:extLst>
              <a:ext uri="{FF2B5EF4-FFF2-40B4-BE49-F238E27FC236}">
                <a16:creationId xmlns:a16="http://schemas.microsoft.com/office/drawing/2014/main" id="{2128199D-CDD5-414F-963E-3E8A71C46D7B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1692275" y="3227388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A681AB-C407-459C-84A8-54EF41CD2928}" type="datetime'''''''5''''''''8''''''''''''''''''''''''''''''''''''''4'''''">
              <a:rPr lang="ru-RU" altLang="en-US" sz="1000" b="1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584</a:t>
            </a:fld>
            <a:br>
              <a:rPr lang="ru-RU" altLang="en-US" sz="1000" b="1" dirty="0">
                <a:solidFill>
                  <a:schemeClr val="bg1"/>
                </a:solidFill>
                <a:effectLst/>
              </a:rPr>
            </a:br>
            <a:r>
              <a:rPr lang="ru-RU" altLang="en-US" sz="1000" b="1" dirty="0">
                <a:solidFill>
                  <a:schemeClr val="bg1"/>
                </a:solidFill>
                <a:effectLst/>
              </a:rPr>
              <a:t>(</a:t>
            </a:r>
            <a:fld id="{C473E7C5-9121-4B43-AA1F-45A114965F8E}" type="datetime'''''''''''''''''''4''9''''''''''''''''''''''%'''''">
              <a:rPr lang="ru-RU" altLang="en-US" sz="1000" b="1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49%</a:t>
            </a:fld>
            <a:r>
              <a:rPr lang="ru-RU" sz="10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24C1F033-0E09-4085-92CF-6FB260A50775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712913" y="5145088"/>
            <a:ext cx="3302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0E5FC1EC-E1E1-4685-8CC6-690ECEF27643}" type="datetime'''''''''9''''''''''''M ''''21'''''''''''''''''''''''''''''''">
              <a:rPr lang="en-US" altLang="en-US" sz="900" b="1" smtClean="0">
                <a:solidFill>
                  <a:schemeClr val="accent2"/>
                </a:solidFill>
              </a:rPr>
              <a:pPr/>
              <a:t>9M 21</a:t>
            </a:fld>
            <a:endParaRPr lang="ru-RU" sz="900" b="1" dirty="0">
              <a:solidFill>
                <a:schemeClr val="accent2"/>
              </a:solidFill>
            </a:endParaRP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EF7018DA-C17D-4148-A2ED-1D3E88E04F43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2974975" y="5145088"/>
            <a:ext cx="3302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40C77367-8885-46BF-A362-FB8685203D24}" type="datetime'''''''''''9''''''''''''''M'''''''''''''' ''''''''''2''''''2'''">
              <a:rPr lang="en-US" altLang="en-US" sz="900" b="1" smtClean="0">
                <a:solidFill>
                  <a:schemeClr val="accent2"/>
                </a:solidFill>
              </a:rPr>
              <a:pPr/>
              <a:t>9M 22</a:t>
            </a:fld>
            <a:endParaRPr lang="ru-RU" sz="900" b="1" dirty="0">
              <a:solidFill>
                <a:schemeClr val="accent2"/>
              </a:solidFill>
            </a:endParaRP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E0C1D849-6F20-4765-ACD4-648643E81B75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682750" y="1963738"/>
            <a:ext cx="3905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5846CCB7-B5A6-422D-851F-9AAA82171536}" type="datetime'1''''.''''''''2''''''0''''''''''''0'''''''''''''''''">
              <a:rPr lang="ru-RU" altLang="en-US" sz="1100" b="1" smtClean="0"/>
              <a:pPr/>
              <a:t>1.200</a:t>
            </a:fld>
            <a:endParaRPr lang="ru-RU" sz="1100" b="1" dirty="0"/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6D529918-07D3-446E-A774-7CFA4C450C7C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2944813" y="1925638"/>
            <a:ext cx="3905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AA82A397-5F64-4CE8-A763-8EA3AB2C02BA}" type="datetime'''1''''''''''''''''''''''''.''''''''''2''3''''7'''''''''''''''">
              <a:rPr lang="ru-RU" altLang="en-US" sz="1100" b="1" smtClean="0"/>
              <a:pPr/>
              <a:t>1.237</a:t>
            </a:fld>
            <a:endParaRPr lang="ru-RU" sz="1100" b="1" dirty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C34A7BD5-12B0-4755-8513-10F6B96A8538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324100" y="1638300"/>
            <a:ext cx="36830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2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14731C74-9215-4435-AE0A-3E5EB80012A8}" type="datetime'''3'''',''''''1''%'''''''''''''''''''''''''''''''">
              <a:rPr lang="ru-RU" altLang="en-US" sz="900" b="1" smtClean="0">
                <a:solidFill>
                  <a:schemeClr val="tx2"/>
                </a:solidFill>
                <a:effectLst/>
              </a:rPr>
              <a:pPr/>
              <a:t>3,1%</a:t>
            </a:fld>
            <a:endParaRPr lang="ru-RU" sz="900" b="1" dirty="0">
              <a:solidFill>
                <a:schemeClr val="tx2"/>
              </a:solidFill>
            </a:endParaRPr>
          </a:p>
        </p:txBody>
      </p:sp>
      <p:sp>
        <p:nvSpPr>
          <p:cNvPr id="211" name="Прямоугольник 210">
            <a:extLst>
              <a:ext uri="{FF2B5EF4-FFF2-40B4-BE49-F238E27FC236}">
                <a16:creationId xmlns:a16="http://schemas.microsoft.com/office/drawing/2014/main" id="{5D428A33-B33D-43DE-A467-3DDC2B8B1CF4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4295775" y="3021013"/>
            <a:ext cx="160338" cy="12065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3" name="Прямоугольник 212">
            <a:extLst>
              <a:ext uri="{FF2B5EF4-FFF2-40B4-BE49-F238E27FC236}">
                <a16:creationId xmlns:a16="http://schemas.microsoft.com/office/drawing/2014/main" id="{34D7837B-9473-4E4B-BEFA-E67B1639F7E4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4295775" y="3532188"/>
            <a:ext cx="160338" cy="12065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2" name="Прямоугольник 211">
            <a:extLst>
              <a:ext uri="{FF2B5EF4-FFF2-40B4-BE49-F238E27FC236}">
                <a16:creationId xmlns:a16="http://schemas.microsoft.com/office/drawing/2014/main" id="{96FE7E2C-D332-48BE-9AE2-B2B9C4266186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4295775" y="3208338"/>
            <a:ext cx="160338" cy="12065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0" name="Прямоугольник 209">
            <a:extLst>
              <a:ext uri="{FF2B5EF4-FFF2-40B4-BE49-F238E27FC236}">
                <a16:creationId xmlns:a16="http://schemas.microsoft.com/office/drawing/2014/main" id="{624BA9A3-5F95-403D-9056-4EDE84E38772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4295775" y="2833688"/>
            <a:ext cx="160338" cy="120650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4" name="Прямоугольник 213">
            <a:extLst>
              <a:ext uri="{FF2B5EF4-FFF2-40B4-BE49-F238E27FC236}">
                <a16:creationId xmlns:a16="http://schemas.microsoft.com/office/drawing/2014/main" id="{66F7924B-8FF5-4965-B258-316C1B62BF27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4295775" y="3719513"/>
            <a:ext cx="160338" cy="1206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3" name="Текст 2">
            <a:extLst>
              <a:ext uri="{FF2B5EF4-FFF2-40B4-BE49-F238E27FC236}">
                <a16:creationId xmlns:a16="http://schemas.microsoft.com/office/drawing/2014/main" id="{0A256A89-5780-4072-ABE8-4514B78FF4E8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4506913" y="2830513"/>
            <a:ext cx="9398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70B9546-4D41-41F7-950A-55AC36020278}" type="datetime'Грузы'''''''' ''''в би''г-б''''''''''е''г''''а''''''''''х'">
              <a:rPr lang="ru-RU" altLang="en-US" sz="9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Грузы в биг-бегах</a:t>
            </a:fld>
            <a:endParaRPr lang="ru-RU" sz="900" dirty="0"/>
          </a:p>
        </p:txBody>
      </p:sp>
      <p:sp>
        <p:nvSpPr>
          <p:cNvPr id="205" name="Текст 2">
            <a:extLst>
              <a:ext uri="{FF2B5EF4-FFF2-40B4-BE49-F238E27FC236}">
                <a16:creationId xmlns:a16="http://schemas.microsoft.com/office/drawing/2014/main" id="{7BA21ECA-B343-4F42-943B-DF0C5C23B60D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4506913" y="3017838"/>
            <a:ext cx="7254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D24D7EC-D798-4997-9623-5C131518E9BD}" type="datetime'''Про''ч''и''''''''е'''' гр''''''у''''''''з''''''ы'''''''''''">
              <a:rPr lang="ru-RU" altLang="en-US" sz="9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Прочие грузы</a:t>
            </a:fld>
            <a:endParaRPr lang="ru-RU" sz="900" dirty="0"/>
          </a:p>
        </p:txBody>
      </p:sp>
      <p:sp>
        <p:nvSpPr>
          <p:cNvPr id="206" name="Текст 2">
            <a:extLst>
              <a:ext uri="{FF2B5EF4-FFF2-40B4-BE49-F238E27FC236}">
                <a16:creationId xmlns:a16="http://schemas.microsoft.com/office/drawing/2014/main" id="{EECBEF3B-02E7-4B60-ADB7-C0D4C08129E6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4506913" y="3205163"/>
            <a:ext cx="990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F017FCC-9880-46CA-8A3B-67711AAE23EB}" type="datetime'''Чер''''н''ые'''' и'' ''''ц''ве''тные''&#10;мет''ал''л''ы'''''">
              <a:rPr lang="ru-RU" altLang="en-US" sz="900" smtClean="0"/>
              <a:pPr/>
              <a:t>Черные и цветные
металлы</a:t>
            </a:fld>
            <a:endParaRPr lang="ru-RU" sz="900" dirty="0"/>
          </a:p>
        </p:txBody>
      </p:sp>
      <p:sp>
        <p:nvSpPr>
          <p:cNvPr id="207" name="Текст 2">
            <a:extLst>
              <a:ext uri="{FF2B5EF4-FFF2-40B4-BE49-F238E27FC236}">
                <a16:creationId xmlns:a16="http://schemas.microsoft.com/office/drawing/2014/main" id="{3B7E73FA-3B38-4D5A-913C-F4544933CA0C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506913" y="3529013"/>
            <a:ext cx="5842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C6DCADB-6BB8-4244-90FE-B7E709697CD8}" type="datetime'''''''''У''до''бр''''е''''''''н''и''''''я'''''''''''''''''''">
              <a:rPr lang="ru-RU" altLang="en-US" sz="9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Удобрения</a:t>
            </a:fld>
            <a:endParaRPr lang="ru-RU" sz="900" dirty="0"/>
          </a:p>
        </p:txBody>
      </p:sp>
      <p:sp>
        <p:nvSpPr>
          <p:cNvPr id="208" name="Текст 2">
            <a:extLst>
              <a:ext uri="{FF2B5EF4-FFF2-40B4-BE49-F238E27FC236}">
                <a16:creationId xmlns:a16="http://schemas.microsoft.com/office/drawing/2014/main" id="{9B5F648C-869C-43BE-9D55-2EAADE7505B0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4506913" y="3716338"/>
            <a:ext cx="6810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70F57EC-1ED7-48BD-9EE6-E7B71916EA60}" type="datetime'''М''''''''''''е''''та''л''л''ол''''о''''''''''м'''''''''">
              <a:rPr lang="ru-RU" altLang="en-US" sz="9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Металлолом</a:t>
            </a:fld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590780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B7A13A-FCB1-4813-9BEC-C066CFB167D2}"/>
              </a:ext>
            </a:extLst>
          </p:cNvPr>
          <p:cNvSpPr txBox="1"/>
          <p:nvPr/>
        </p:nvSpPr>
        <p:spPr>
          <a:xfrm>
            <a:off x="359532" y="553244"/>
            <a:ext cx="8595431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Терминалы </a:t>
            </a:r>
            <a:r>
              <a:rPr lang="en-US" sz="1780" b="1" dirty="0">
                <a:solidFill>
                  <a:srgbClr val="E31009"/>
                </a:solidFill>
                <a:latin typeface="Arial" panose="020B0604020202020204" pitchFamily="34" charset="0"/>
              </a:rPr>
              <a:t>Global Ports </a:t>
            </a: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на Северо-Западе расширяют использование контейнерных технологий для перевалки насыпных грузов</a:t>
            </a:r>
          </a:p>
        </p:txBody>
      </p:sp>
      <p:pic>
        <p:nvPicPr>
          <p:cNvPr id="3" name="Изображение 3">
            <a:extLst>
              <a:ext uri="{FF2B5EF4-FFF2-40B4-BE49-F238E27FC236}">
                <a16:creationId xmlns:a16="http://schemas.microsoft.com/office/drawing/2014/main" id="{95EDD650-13F4-46A9-85B5-96FBDFAC9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6" t="7503" r="2242"/>
          <a:stretch/>
        </p:blipFill>
        <p:spPr bwMode="auto">
          <a:xfrm>
            <a:off x="5753100" y="1308125"/>
            <a:ext cx="3201863" cy="162270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29031F-DB53-4F5E-BAF6-D154B5B897D2}"/>
              </a:ext>
            </a:extLst>
          </p:cNvPr>
          <p:cNvSpPr/>
          <p:nvPr/>
        </p:nvSpPr>
        <p:spPr>
          <a:xfrm>
            <a:off x="440248" y="3434361"/>
            <a:ext cx="8451415" cy="187220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7F83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57B4C66-FD0E-4E91-831D-372605EE4EE3}"/>
              </a:ext>
            </a:extLst>
          </p:cNvPr>
          <p:cNvGrpSpPr/>
          <p:nvPr/>
        </p:nvGrpSpPr>
        <p:grpSpPr bwMode="auto">
          <a:xfrm>
            <a:off x="630838" y="3928720"/>
            <a:ext cx="568666" cy="493999"/>
            <a:chOff x="0" y="0"/>
            <a:chExt cx="616742" cy="538035"/>
          </a:xfrm>
        </p:grpSpPr>
        <p:sp>
          <p:nvSpPr>
            <p:cNvPr id="6" name="Line 93">
              <a:extLst>
                <a:ext uri="{FF2B5EF4-FFF2-40B4-BE49-F238E27FC236}">
                  <a16:creationId xmlns:a16="http://schemas.microsoft.com/office/drawing/2014/main" id="{074C0704-6D2E-49C5-94C5-6BD65E385B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370" y="520297"/>
              <a:ext cx="177820" cy="0"/>
            </a:xfrm>
            <a:prstGeom prst="line">
              <a:avLst/>
            </a:prstGeom>
            <a:noFill/>
            <a:ln w="12700" cap="rnd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7" name="Line 94">
              <a:extLst>
                <a:ext uri="{FF2B5EF4-FFF2-40B4-BE49-F238E27FC236}">
                  <a16:creationId xmlns:a16="http://schemas.microsoft.com/office/drawing/2014/main" id="{BA5AD7A7-A262-43AF-AB1F-E9853DA3C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703" y="469056"/>
              <a:ext cx="38265" cy="68979"/>
            </a:xfrm>
            <a:prstGeom prst="line">
              <a:avLst/>
            </a:prstGeom>
            <a:noFill/>
            <a:ln w="12700" cap="rnd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8" name="Line 95">
              <a:extLst>
                <a:ext uri="{FF2B5EF4-FFF2-40B4-BE49-F238E27FC236}">
                  <a16:creationId xmlns:a16="http://schemas.microsoft.com/office/drawing/2014/main" id="{B82B787F-B178-4F27-89A8-8D7C91BE3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593" y="469056"/>
              <a:ext cx="40515" cy="68979"/>
            </a:xfrm>
            <a:prstGeom prst="line">
              <a:avLst/>
            </a:prstGeom>
            <a:noFill/>
            <a:ln w="12700" cap="rnd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9" name="Oval 96">
              <a:extLst>
                <a:ext uri="{FF2B5EF4-FFF2-40B4-BE49-F238E27FC236}">
                  <a16:creationId xmlns:a16="http://schemas.microsoft.com/office/drawing/2014/main" id="{E22B091C-B121-46BF-9164-6F8657392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86" y="0"/>
              <a:ext cx="78781" cy="68979"/>
            </a:xfrm>
            <a:prstGeom prst="ellipse">
              <a:avLst/>
            </a:prstGeom>
            <a:noFill/>
            <a:ln w="12700" cap="rnd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0" name="Freeform 97">
              <a:extLst>
                <a:ext uri="{FF2B5EF4-FFF2-40B4-BE49-F238E27FC236}">
                  <a16:creationId xmlns:a16="http://schemas.microsoft.com/office/drawing/2014/main" id="{C0F2FAF4-B5F8-440F-A982-988E0004AEC7}"/>
                </a:ext>
              </a:extLst>
            </p:cNvPr>
            <p:cNvSpPr/>
            <p:nvPr/>
          </p:nvSpPr>
          <p:spPr bwMode="auto">
            <a:xfrm>
              <a:off x="159811" y="33504"/>
              <a:ext cx="456930" cy="435552"/>
            </a:xfrm>
            <a:custGeom>
              <a:avLst/>
              <a:gdLst>
                <a:gd name="T0" fmla="*/ 56 w 184"/>
                <a:gd name="T1" fmla="*/ 0 h 200"/>
                <a:gd name="T2" fmla="*/ 52 w 184"/>
                <a:gd name="T3" fmla="*/ 0 h 200"/>
                <a:gd name="T4" fmla="*/ 22 w 184"/>
                <a:gd name="T5" fmla="*/ 14 h 200"/>
                <a:gd name="T6" fmla="*/ 8 w 184"/>
                <a:gd name="T7" fmla="*/ 35 h 200"/>
                <a:gd name="T8" fmla="*/ 8 w 184"/>
                <a:gd name="T9" fmla="*/ 72 h 200"/>
                <a:gd name="T10" fmla="*/ 0 w 184"/>
                <a:gd name="T11" fmla="*/ 92 h 200"/>
                <a:gd name="T12" fmla="*/ 0 w 184"/>
                <a:gd name="T13" fmla="*/ 160 h 200"/>
                <a:gd name="T14" fmla="*/ 28 w 184"/>
                <a:gd name="T15" fmla="*/ 200 h 200"/>
                <a:gd name="T16" fmla="*/ 156 w 184"/>
                <a:gd name="T17" fmla="*/ 200 h 200"/>
                <a:gd name="T18" fmla="*/ 184 w 184"/>
                <a:gd name="T19" fmla="*/ 160 h 200"/>
                <a:gd name="T20" fmla="*/ 184 w 184"/>
                <a:gd name="T21" fmla="*/ 92 h 200"/>
                <a:gd name="T22" fmla="*/ 176 w 184"/>
                <a:gd name="T23" fmla="*/ 72 h 200"/>
                <a:gd name="T24" fmla="*/ 176 w 184"/>
                <a:gd name="T25" fmla="*/ 35 h 200"/>
                <a:gd name="T26" fmla="*/ 163 w 184"/>
                <a:gd name="T27" fmla="*/ 13 h 200"/>
                <a:gd name="T28" fmla="*/ 136 w 184"/>
                <a:gd name="T29" fmla="*/ 0 h 200"/>
                <a:gd name="T30" fmla="*/ 128 w 184"/>
                <a:gd name="T3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200" extrusionOk="0">
                  <a:moveTo>
                    <a:pt x="56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7"/>
                    <a:pt x="8" y="26"/>
                    <a:pt x="8" y="35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24" y="176"/>
                    <a:pt x="28" y="200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64" y="172"/>
                    <a:pt x="184" y="160"/>
                    <a:pt x="184" y="160"/>
                  </a:cubicBezTo>
                  <a:cubicBezTo>
                    <a:pt x="184" y="92"/>
                    <a:pt x="184" y="92"/>
                    <a:pt x="184" y="92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26"/>
                    <a:pt x="171" y="17"/>
                    <a:pt x="163" y="1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1" name="Rectangle 98">
              <a:extLst>
                <a:ext uri="{FF2B5EF4-FFF2-40B4-BE49-F238E27FC236}">
                  <a16:creationId xmlns:a16="http://schemas.microsoft.com/office/drawing/2014/main" id="{7504ACE4-00C5-466C-83DB-2F43A8335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97" y="112337"/>
              <a:ext cx="110293" cy="51241"/>
            </a:xfrm>
            <a:prstGeom prst="rect">
              <a:avLst/>
            </a:prstGeom>
            <a:noFill/>
            <a:ln w="12700" cap="rnd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2" name="Rectangle 99">
              <a:extLst>
                <a:ext uri="{FF2B5EF4-FFF2-40B4-BE49-F238E27FC236}">
                  <a16:creationId xmlns:a16="http://schemas.microsoft.com/office/drawing/2014/main" id="{0614307C-59D5-406E-9AA1-349B88AB7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13" y="112337"/>
              <a:ext cx="110293" cy="51241"/>
            </a:xfrm>
            <a:prstGeom prst="rect">
              <a:avLst/>
            </a:prstGeom>
            <a:noFill/>
            <a:ln w="12700" cap="rnd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3" name="Freeform 100">
              <a:extLst>
                <a:ext uri="{FF2B5EF4-FFF2-40B4-BE49-F238E27FC236}">
                  <a16:creationId xmlns:a16="http://schemas.microsoft.com/office/drawing/2014/main" id="{16990DF8-A8E5-4E04-884A-4CDCE48940D1}"/>
                </a:ext>
              </a:extLst>
            </p:cNvPr>
            <p:cNvSpPr/>
            <p:nvPr/>
          </p:nvSpPr>
          <p:spPr bwMode="auto">
            <a:xfrm>
              <a:off x="229590" y="206937"/>
              <a:ext cx="317375" cy="27591"/>
            </a:xfrm>
            <a:custGeom>
              <a:avLst/>
              <a:gdLst>
                <a:gd name="T0" fmla="*/ 141 w 141"/>
                <a:gd name="T1" fmla="*/ 14 h 14"/>
                <a:gd name="T2" fmla="*/ 70 w 141"/>
                <a:gd name="T3" fmla="*/ 0 h 14"/>
                <a:gd name="T4" fmla="*/ 0 w 14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" extrusionOk="0">
                  <a:moveTo>
                    <a:pt x="141" y="14"/>
                  </a:moveTo>
                  <a:lnTo>
                    <a:pt x="70" y="0"/>
                  </a:lnTo>
                  <a:lnTo>
                    <a:pt x="0" y="14"/>
                  </a:lnTo>
                </a:path>
              </a:pathLst>
            </a:custGeom>
            <a:noFill/>
            <a:ln w="12700" cap="rnd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4" name="Freeform 101">
              <a:extLst>
                <a:ext uri="{FF2B5EF4-FFF2-40B4-BE49-F238E27FC236}">
                  <a16:creationId xmlns:a16="http://schemas.microsoft.com/office/drawing/2014/main" id="{91CB1D2D-8586-40A9-8481-C17EC2DC7104}"/>
                </a:ext>
              </a:extLst>
            </p:cNvPr>
            <p:cNvSpPr/>
            <p:nvPr/>
          </p:nvSpPr>
          <p:spPr bwMode="auto">
            <a:xfrm>
              <a:off x="357890" y="311390"/>
              <a:ext cx="58523" cy="96571"/>
            </a:xfrm>
            <a:custGeom>
              <a:avLst/>
              <a:gdLst>
                <a:gd name="T0" fmla="*/ 12 w 24"/>
                <a:gd name="T1" fmla="*/ 44 h 44"/>
                <a:gd name="T2" fmla="*/ 12 w 24"/>
                <a:gd name="T3" fmla="*/ 44 h 44"/>
                <a:gd name="T4" fmla="*/ 0 w 24"/>
                <a:gd name="T5" fmla="*/ 32 h 44"/>
                <a:gd name="T6" fmla="*/ 0 w 24"/>
                <a:gd name="T7" fmla="*/ 12 h 44"/>
                <a:gd name="T8" fmla="*/ 12 w 24"/>
                <a:gd name="T9" fmla="*/ 0 h 44"/>
                <a:gd name="T10" fmla="*/ 12 w 24"/>
                <a:gd name="T11" fmla="*/ 0 h 44"/>
                <a:gd name="T12" fmla="*/ 24 w 24"/>
                <a:gd name="T13" fmla="*/ 12 h 44"/>
                <a:gd name="T14" fmla="*/ 24 w 24"/>
                <a:gd name="T15" fmla="*/ 32 h 44"/>
                <a:gd name="T16" fmla="*/ 12 w 2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4" extrusionOk="0"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5" y="44"/>
                    <a:pt x="0" y="39"/>
                    <a:pt x="0" y="3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9"/>
                    <a:pt x="19" y="44"/>
                    <a:pt x="12" y="44"/>
                  </a:cubicBezTo>
                  <a:close/>
                </a:path>
              </a:pathLst>
            </a:custGeom>
            <a:noFill/>
            <a:ln w="12700" cap="rnd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5" name="Freeform 102">
              <a:extLst>
                <a:ext uri="{FF2B5EF4-FFF2-40B4-BE49-F238E27FC236}">
                  <a16:creationId xmlns:a16="http://schemas.microsoft.com/office/drawing/2014/main" id="{4A6390CD-8AB9-4906-B0B6-963B874915DC}"/>
                </a:ext>
              </a:extLst>
            </p:cNvPr>
            <p:cNvSpPr/>
            <p:nvPr/>
          </p:nvSpPr>
          <p:spPr bwMode="auto">
            <a:xfrm>
              <a:off x="247597" y="311390"/>
              <a:ext cx="51770" cy="104454"/>
            </a:xfrm>
            <a:custGeom>
              <a:avLst/>
              <a:gdLst>
                <a:gd name="T0" fmla="*/ 0 w 20"/>
                <a:gd name="T1" fmla="*/ 0 h 48"/>
                <a:gd name="T2" fmla="*/ 0 w 20"/>
                <a:gd name="T3" fmla="*/ 20 h 48"/>
                <a:gd name="T4" fmla="*/ 20 w 20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8" extrusionOk="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6" y="32"/>
                    <a:pt x="20" y="48"/>
                  </a:cubicBezTo>
                </a:path>
              </a:pathLst>
            </a:custGeom>
            <a:noFill/>
            <a:ln w="12700" cap="rnd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6" name="Freeform 103">
              <a:extLst>
                <a:ext uri="{FF2B5EF4-FFF2-40B4-BE49-F238E27FC236}">
                  <a16:creationId xmlns:a16="http://schemas.microsoft.com/office/drawing/2014/main" id="{10E53CD2-22FA-4DC7-A0AB-4756F3DBAC40}"/>
                </a:ext>
              </a:extLst>
            </p:cNvPr>
            <p:cNvSpPr/>
            <p:nvPr/>
          </p:nvSpPr>
          <p:spPr bwMode="auto">
            <a:xfrm>
              <a:off x="477187" y="311390"/>
              <a:ext cx="49519" cy="104454"/>
            </a:xfrm>
            <a:custGeom>
              <a:avLst/>
              <a:gdLst>
                <a:gd name="T0" fmla="*/ 20 w 20"/>
                <a:gd name="T1" fmla="*/ 0 h 48"/>
                <a:gd name="T2" fmla="*/ 20 w 20"/>
                <a:gd name="T3" fmla="*/ 20 h 48"/>
                <a:gd name="T4" fmla="*/ 0 w 20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8" extrusionOk="0">
                  <a:moveTo>
                    <a:pt x="20" y="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4" y="32"/>
                    <a:pt x="0" y="48"/>
                  </a:cubicBezTo>
                </a:path>
              </a:pathLst>
            </a:custGeom>
            <a:noFill/>
            <a:ln w="12700" cap="rnd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7" name="Freeform 104">
              <a:extLst>
                <a:ext uri="{FF2B5EF4-FFF2-40B4-BE49-F238E27FC236}">
                  <a16:creationId xmlns:a16="http://schemas.microsoft.com/office/drawing/2014/main" id="{86A02875-E149-408F-85F2-053EFC0E1586}"/>
                </a:ext>
              </a:extLst>
            </p:cNvPr>
            <p:cNvSpPr/>
            <p:nvPr/>
          </p:nvSpPr>
          <p:spPr bwMode="auto">
            <a:xfrm>
              <a:off x="69776" y="120220"/>
              <a:ext cx="60774" cy="313361"/>
            </a:xfrm>
            <a:custGeom>
              <a:avLst/>
              <a:gdLst>
                <a:gd name="T0" fmla="*/ 27 w 27"/>
                <a:gd name="T1" fmla="*/ 0 h 159"/>
                <a:gd name="T2" fmla="*/ 0 w 27"/>
                <a:gd name="T3" fmla="*/ 22 h 159"/>
                <a:gd name="T4" fmla="*/ 0 w 27"/>
                <a:gd name="T5" fmla="*/ 154 h 159"/>
                <a:gd name="T6" fmla="*/ 27 w 27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59" extrusionOk="0">
                  <a:moveTo>
                    <a:pt x="27" y="0"/>
                  </a:moveTo>
                  <a:lnTo>
                    <a:pt x="0" y="22"/>
                  </a:lnTo>
                  <a:lnTo>
                    <a:pt x="0" y="154"/>
                  </a:lnTo>
                  <a:lnTo>
                    <a:pt x="27" y="159"/>
                  </a:lnTo>
                </a:path>
              </a:pathLst>
            </a:custGeom>
            <a:noFill/>
            <a:ln w="12700" cap="rnd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8" name="Freeform 105">
              <a:extLst>
                <a:ext uri="{FF2B5EF4-FFF2-40B4-BE49-F238E27FC236}">
                  <a16:creationId xmlns:a16="http://schemas.microsoft.com/office/drawing/2014/main" id="{3AA68BAE-5558-4FCB-ACB2-2BD3F9F0260E}"/>
                </a:ext>
              </a:extLst>
            </p:cNvPr>
            <p:cNvSpPr/>
            <p:nvPr/>
          </p:nvSpPr>
          <p:spPr bwMode="auto">
            <a:xfrm>
              <a:off x="0" y="469056"/>
              <a:ext cx="180070" cy="15766"/>
            </a:xfrm>
            <a:custGeom>
              <a:avLst/>
              <a:gdLst>
                <a:gd name="T0" fmla="*/ 0 w 80"/>
                <a:gd name="T1" fmla="*/ 0 h 8"/>
                <a:gd name="T2" fmla="*/ 27 w 80"/>
                <a:gd name="T3" fmla="*/ 0 h 8"/>
                <a:gd name="T4" fmla="*/ 80 w 80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8" extrusionOk="0">
                  <a:moveTo>
                    <a:pt x="0" y="0"/>
                  </a:moveTo>
                  <a:lnTo>
                    <a:pt x="27" y="0"/>
                  </a:lnTo>
                  <a:lnTo>
                    <a:pt x="80" y="8"/>
                  </a:lnTo>
                </a:path>
              </a:pathLst>
            </a:custGeom>
            <a:noFill/>
            <a:ln w="12700" cap="rnd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9" name="Freeform 106">
              <a:extLst>
                <a:ext uri="{FF2B5EF4-FFF2-40B4-BE49-F238E27FC236}">
                  <a16:creationId xmlns:a16="http://schemas.microsoft.com/office/drawing/2014/main" id="{3360C7DC-0204-4677-860F-30651CE7A510}"/>
                </a:ext>
              </a:extLst>
            </p:cNvPr>
            <p:cNvSpPr/>
            <p:nvPr/>
          </p:nvSpPr>
          <p:spPr bwMode="auto">
            <a:xfrm>
              <a:off x="0" y="181315"/>
              <a:ext cx="20258" cy="242411"/>
            </a:xfrm>
            <a:custGeom>
              <a:avLst/>
              <a:gdLst>
                <a:gd name="T0" fmla="*/ 0 w 9"/>
                <a:gd name="T1" fmla="*/ 4 h 123"/>
                <a:gd name="T2" fmla="*/ 9 w 9"/>
                <a:gd name="T3" fmla="*/ 0 h 123"/>
                <a:gd name="T4" fmla="*/ 9 w 9"/>
                <a:gd name="T5" fmla="*/ 123 h 123"/>
                <a:gd name="T6" fmla="*/ 0 w 9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3" extrusionOk="0">
                  <a:moveTo>
                    <a:pt x="0" y="4"/>
                  </a:moveTo>
                  <a:lnTo>
                    <a:pt x="9" y="0"/>
                  </a:lnTo>
                  <a:lnTo>
                    <a:pt x="9" y="123"/>
                  </a:lnTo>
                  <a:lnTo>
                    <a:pt x="0" y="123"/>
                  </a:lnTo>
                </a:path>
              </a:pathLst>
            </a:custGeom>
            <a:noFill/>
            <a:ln w="12700" cap="rnd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0DC834C-48EA-4F4D-82A0-9F74F9E9784F}"/>
              </a:ext>
            </a:extLst>
          </p:cNvPr>
          <p:cNvSpPr txBox="1"/>
          <p:nvPr/>
        </p:nvSpPr>
        <p:spPr bwMode="auto">
          <a:xfrm>
            <a:off x="460088" y="4632030"/>
            <a:ext cx="1838669" cy="451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300"/>
              </a:spcAft>
              <a:defRPr/>
            </a:pPr>
            <a:r>
              <a:rPr lang="ru-RU" sz="1000" b="1" dirty="0">
                <a:solidFill>
                  <a:srgbClr val="E31009"/>
                </a:solidFill>
                <a:latin typeface="Arial"/>
              </a:rPr>
              <a:t>Выгрузка груженного КТК с платформы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5441BAD1-A086-41A9-85AA-E4626D60FDD3}"/>
              </a:ext>
            </a:extLst>
          </p:cNvPr>
          <p:cNvGrpSpPr/>
          <p:nvPr/>
        </p:nvGrpSpPr>
        <p:grpSpPr bwMode="auto">
          <a:xfrm>
            <a:off x="4441369" y="3902709"/>
            <a:ext cx="829501" cy="464549"/>
            <a:chOff x="0" y="0"/>
            <a:chExt cx="829501" cy="464549"/>
          </a:xfrm>
        </p:grpSpPr>
        <p:pic>
          <p:nvPicPr>
            <p:cNvPr id="38" name="Рисунок 6446" descr="Изображение выглядит как стол, рисунок, окно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4F853C1C-2C12-413E-9A6B-3CD79D70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33596"/>
              <a:ext cx="829501" cy="430952"/>
            </a:xfrm>
            <a:prstGeom prst="rect">
              <a:avLst/>
            </a:prstGeom>
          </p:spPr>
        </p:pic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3B36706A-472B-4D71-977E-6C9ADABD55BD}"/>
                </a:ext>
              </a:extLst>
            </p:cNvPr>
            <p:cNvGrpSpPr/>
            <p:nvPr/>
          </p:nvGrpSpPr>
          <p:grpSpPr bwMode="auto">
            <a:xfrm>
              <a:off x="39449" y="0"/>
              <a:ext cx="454333" cy="291113"/>
              <a:chOff x="0" y="0"/>
              <a:chExt cx="454333" cy="291113"/>
            </a:xfrm>
          </p:grpSpPr>
          <p:sp>
            <p:nvSpPr>
              <p:cNvPr id="40" name="Line 72">
                <a:extLst>
                  <a:ext uri="{FF2B5EF4-FFF2-40B4-BE49-F238E27FC236}">
                    <a16:creationId xmlns:a16="http://schemas.microsoft.com/office/drawing/2014/main" id="{F475ECAF-9AD9-4666-8511-FA32EB7B0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451" y="55983"/>
                <a:ext cx="14978" cy="0"/>
              </a:xfrm>
              <a:prstGeom prst="line">
                <a:avLst/>
              </a:prstGeom>
              <a:noFill/>
              <a:ln w="12700" cap="sq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41" name="Line 73">
                <a:extLst>
                  <a:ext uri="{FF2B5EF4-FFF2-40B4-BE49-F238E27FC236}">
                    <a16:creationId xmlns:a16="http://schemas.microsoft.com/office/drawing/2014/main" id="{58A76BB3-8A13-41B6-9230-CCC4BF597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451" y="247726"/>
                <a:ext cx="14978" cy="0"/>
              </a:xfrm>
              <a:prstGeom prst="line">
                <a:avLst/>
              </a:prstGeom>
              <a:noFill/>
              <a:ln w="12700" cap="sq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42" name="Line 74">
                <a:extLst>
                  <a:ext uri="{FF2B5EF4-FFF2-40B4-BE49-F238E27FC236}">
                    <a16:creationId xmlns:a16="http://schemas.microsoft.com/office/drawing/2014/main" id="{1CB8E923-CFBB-48F2-B452-625BAB404D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35129"/>
                <a:ext cx="14978" cy="0"/>
              </a:xfrm>
              <a:prstGeom prst="line">
                <a:avLst/>
              </a:prstGeom>
              <a:noFill/>
              <a:ln w="12700" cap="sq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43" name="Line 75">
                <a:extLst>
                  <a:ext uri="{FF2B5EF4-FFF2-40B4-BE49-F238E27FC236}">
                    <a16:creationId xmlns:a16="http://schemas.microsoft.com/office/drawing/2014/main" id="{C5669DFC-9F5E-4808-99CF-11A28717B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8579"/>
                <a:ext cx="14978" cy="0"/>
              </a:xfrm>
              <a:prstGeom prst="line">
                <a:avLst/>
              </a:prstGeom>
              <a:noFill/>
              <a:ln w="12700" cap="sq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44" name="Freeform 76">
                <a:extLst>
                  <a:ext uri="{FF2B5EF4-FFF2-40B4-BE49-F238E27FC236}">
                    <a16:creationId xmlns:a16="http://schemas.microsoft.com/office/drawing/2014/main" id="{25D1E0C6-1582-4A11-AF3D-3A47F852B73A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454333" cy="291113"/>
              </a:xfrm>
              <a:custGeom>
                <a:avLst/>
                <a:gdLst>
                  <a:gd name="T0" fmla="*/ 0 w 273"/>
                  <a:gd name="T1" fmla="*/ 194 h 208"/>
                  <a:gd name="T2" fmla="*/ 97 w 273"/>
                  <a:gd name="T3" fmla="*/ 208 h 208"/>
                  <a:gd name="T4" fmla="*/ 273 w 273"/>
                  <a:gd name="T5" fmla="*/ 194 h 208"/>
                  <a:gd name="T6" fmla="*/ 273 w 273"/>
                  <a:gd name="T7" fmla="*/ 36 h 208"/>
                  <a:gd name="T8" fmla="*/ 97 w 273"/>
                  <a:gd name="T9" fmla="*/ 0 h 208"/>
                  <a:gd name="T10" fmla="*/ 0 w 273"/>
                  <a:gd name="T11" fmla="*/ 23 h 208"/>
                  <a:gd name="T12" fmla="*/ 0 w 273"/>
                  <a:gd name="T13" fmla="*/ 19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" h="208" extrusionOk="0">
                    <a:moveTo>
                      <a:pt x="0" y="194"/>
                    </a:moveTo>
                    <a:lnTo>
                      <a:pt x="97" y="208"/>
                    </a:lnTo>
                    <a:lnTo>
                      <a:pt x="273" y="194"/>
                    </a:lnTo>
                    <a:lnTo>
                      <a:pt x="273" y="36"/>
                    </a:lnTo>
                    <a:lnTo>
                      <a:pt x="97" y="0"/>
                    </a:lnTo>
                    <a:lnTo>
                      <a:pt x="0" y="23"/>
                    </a:lnTo>
                    <a:lnTo>
                      <a:pt x="0" y="19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45" name="Line 77">
                <a:extLst>
                  <a:ext uri="{FF2B5EF4-FFF2-40B4-BE49-F238E27FC236}">
                    <a16:creationId xmlns:a16="http://schemas.microsoft.com/office/drawing/2014/main" id="{2E8C752A-A8CB-4D97-9384-907520D85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428" y="0"/>
                <a:ext cx="0" cy="291113"/>
              </a:xfrm>
              <a:prstGeom prst="line">
                <a:avLst/>
              </a:prstGeom>
              <a:noFill/>
              <a:ln w="12700" cap="rnd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46" name="Freeform 78">
                <a:extLst>
                  <a:ext uri="{FF2B5EF4-FFF2-40B4-BE49-F238E27FC236}">
                    <a16:creationId xmlns:a16="http://schemas.microsoft.com/office/drawing/2014/main" id="{F63ED405-B75A-447F-B9C9-26D55C18D9E5}"/>
                  </a:ext>
                </a:extLst>
              </p:cNvPr>
              <p:cNvSpPr/>
              <p:nvPr/>
            </p:nvSpPr>
            <p:spPr bwMode="auto">
              <a:xfrm>
                <a:off x="219677" y="81176"/>
                <a:ext cx="44934" cy="141358"/>
              </a:xfrm>
              <a:custGeom>
                <a:avLst/>
                <a:gdLst>
                  <a:gd name="T0" fmla="*/ 0 w 27"/>
                  <a:gd name="T1" fmla="*/ 0 h 101"/>
                  <a:gd name="T2" fmla="*/ 13 w 27"/>
                  <a:gd name="T3" fmla="*/ 0 h 101"/>
                  <a:gd name="T4" fmla="*/ 13 w 27"/>
                  <a:gd name="T5" fmla="*/ 101 h 101"/>
                  <a:gd name="T6" fmla="*/ 27 w 27"/>
                  <a:gd name="T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01" extrusionOk="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1"/>
                    </a:lnTo>
                    <a:lnTo>
                      <a:pt x="27" y="101"/>
                    </a:lnTo>
                  </a:path>
                </a:pathLst>
              </a:custGeom>
              <a:noFill/>
              <a:ln w="12700" cap="rnd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47" name="Freeform 79">
                <a:extLst>
                  <a:ext uri="{FF2B5EF4-FFF2-40B4-BE49-F238E27FC236}">
                    <a16:creationId xmlns:a16="http://schemas.microsoft.com/office/drawing/2014/main" id="{34C24379-82A3-411A-9333-B1F878041AF5}"/>
                  </a:ext>
                </a:extLst>
              </p:cNvPr>
              <p:cNvSpPr/>
              <p:nvPr/>
            </p:nvSpPr>
            <p:spPr bwMode="auto">
              <a:xfrm>
                <a:off x="307880" y="86774"/>
                <a:ext cx="29955" cy="135760"/>
              </a:xfrm>
              <a:custGeom>
                <a:avLst/>
                <a:gdLst>
                  <a:gd name="T0" fmla="*/ 0 w 18"/>
                  <a:gd name="T1" fmla="*/ 0 h 97"/>
                  <a:gd name="T2" fmla="*/ 9 w 18"/>
                  <a:gd name="T3" fmla="*/ 0 h 97"/>
                  <a:gd name="T4" fmla="*/ 9 w 18"/>
                  <a:gd name="T5" fmla="*/ 97 h 97"/>
                  <a:gd name="T6" fmla="*/ 18 w 18"/>
                  <a:gd name="T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7" extrusionOk="0">
                    <a:moveTo>
                      <a:pt x="0" y="0"/>
                    </a:moveTo>
                    <a:lnTo>
                      <a:pt x="9" y="0"/>
                    </a:lnTo>
                    <a:lnTo>
                      <a:pt x="9" y="97"/>
                    </a:lnTo>
                    <a:lnTo>
                      <a:pt x="18" y="97"/>
                    </a:lnTo>
                  </a:path>
                </a:pathLst>
              </a:custGeom>
              <a:noFill/>
              <a:ln w="12700" cap="rnd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48" name="Freeform 80">
                <a:extLst>
                  <a:ext uri="{FF2B5EF4-FFF2-40B4-BE49-F238E27FC236}">
                    <a16:creationId xmlns:a16="http://schemas.microsoft.com/office/drawing/2014/main" id="{6BF23419-9AAF-481B-9C6F-DA866094B688}"/>
                  </a:ext>
                </a:extLst>
              </p:cNvPr>
              <p:cNvSpPr/>
              <p:nvPr/>
            </p:nvSpPr>
            <p:spPr bwMode="auto">
              <a:xfrm>
                <a:off x="381106" y="93771"/>
                <a:ext cx="29955" cy="128761"/>
              </a:xfrm>
              <a:custGeom>
                <a:avLst/>
                <a:gdLst>
                  <a:gd name="T0" fmla="*/ 0 w 18"/>
                  <a:gd name="T1" fmla="*/ 0 h 92"/>
                  <a:gd name="T2" fmla="*/ 9 w 18"/>
                  <a:gd name="T3" fmla="*/ 0 h 92"/>
                  <a:gd name="T4" fmla="*/ 9 w 18"/>
                  <a:gd name="T5" fmla="*/ 92 h 92"/>
                  <a:gd name="T6" fmla="*/ 18 w 18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2" extrusionOk="0">
                    <a:moveTo>
                      <a:pt x="0" y="0"/>
                    </a:moveTo>
                    <a:lnTo>
                      <a:pt x="9" y="0"/>
                    </a:lnTo>
                    <a:lnTo>
                      <a:pt x="9" y="92"/>
                    </a:lnTo>
                    <a:lnTo>
                      <a:pt x="18" y="92"/>
                    </a:lnTo>
                  </a:path>
                </a:pathLst>
              </a:custGeom>
              <a:noFill/>
              <a:ln w="12700" cap="rnd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49" name="Line 81">
                <a:extLst>
                  <a:ext uri="{FF2B5EF4-FFF2-40B4-BE49-F238E27FC236}">
                    <a16:creationId xmlns:a16="http://schemas.microsoft.com/office/drawing/2014/main" id="{319CF9C2-3954-45E2-A7C3-2C468A585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25" y="25192"/>
                <a:ext cx="0" cy="253325"/>
              </a:xfrm>
              <a:prstGeom prst="line">
                <a:avLst/>
              </a:prstGeom>
              <a:noFill/>
              <a:ln w="12700" cap="rnd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50" name="Line 82">
                <a:extLst>
                  <a:ext uri="{FF2B5EF4-FFF2-40B4-BE49-F238E27FC236}">
                    <a16:creationId xmlns:a16="http://schemas.microsoft.com/office/drawing/2014/main" id="{C0991FCF-7877-4F61-BE54-D68C9FAD9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25" y="155353"/>
                <a:ext cx="29955" cy="0"/>
              </a:xfrm>
              <a:prstGeom prst="line">
                <a:avLst/>
              </a:prstGeom>
              <a:noFill/>
              <a:ln w="12700" cap="rnd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51" name="Line 83">
                <a:extLst>
                  <a:ext uri="{FF2B5EF4-FFF2-40B4-BE49-F238E27FC236}">
                    <a16:creationId xmlns:a16="http://schemas.microsoft.com/office/drawing/2014/main" id="{0AD32322-0C9F-4CDC-A886-53597EEE99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590" y="155353"/>
                <a:ext cx="21635" cy="0"/>
              </a:xfrm>
              <a:prstGeom prst="line">
                <a:avLst/>
              </a:prstGeom>
              <a:noFill/>
              <a:ln w="12700" cap="rnd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</p:grp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3CA10D71-AFFF-4006-A78B-42B7BFDD67E2}"/>
              </a:ext>
            </a:extLst>
          </p:cNvPr>
          <p:cNvGrpSpPr/>
          <p:nvPr/>
        </p:nvGrpSpPr>
        <p:grpSpPr bwMode="auto">
          <a:xfrm>
            <a:off x="6487866" y="3888754"/>
            <a:ext cx="375535" cy="547957"/>
            <a:chOff x="0" y="0"/>
            <a:chExt cx="375535" cy="547957"/>
          </a:xfrm>
        </p:grpSpPr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D5766A79-9B4A-4122-A1D3-E5F12A462A83}"/>
                </a:ext>
              </a:extLst>
            </p:cNvPr>
            <p:cNvSpPr/>
            <p:nvPr/>
          </p:nvSpPr>
          <p:spPr bwMode="auto">
            <a:xfrm>
              <a:off x="1370" y="298885"/>
              <a:ext cx="372794" cy="183316"/>
            </a:xfrm>
            <a:custGeom>
              <a:avLst/>
              <a:gdLst>
                <a:gd name="T0" fmla="*/ 227 w 246"/>
                <a:gd name="T1" fmla="*/ 84 h 84"/>
                <a:gd name="T2" fmla="*/ 244 w 246"/>
                <a:gd name="T3" fmla="*/ 25 h 84"/>
                <a:gd name="T4" fmla="*/ 238 w 246"/>
                <a:gd name="T5" fmla="*/ 15 h 84"/>
                <a:gd name="T6" fmla="*/ 136 w 246"/>
                <a:gd name="T7" fmla="*/ 1 h 84"/>
                <a:gd name="T8" fmla="*/ 110 w 246"/>
                <a:gd name="T9" fmla="*/ 1 h 84"/>
                <a:gd name="T10" fmla="*/ 8 w 246"/>
                <a:gd name="T11" fmla="*/ 15 h 84"/>
                <a:gd name="T12" fmla="*/ 2 w 246"/>
                <a:gd name="T13" fmla="*/ 25 h 84"/>
                <a:gd name="T14" fmla="*/ 19 w 246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84" extrusionOk="0">
                  <a:moveTo>
                    <a:pt x="227" y="84"/>
                  </a:moveTo>
                  <a:cubicBezTo>
                    <a:pt x="244" y="25"/>
                    <a:pt x="244" y="25"/>
                    <a:pt x="244" y="25"/>
                  </a:cubicBezTo>
                  <a:cubicBezTo>
                    <a:pt x="246" y="20"/>
                    <a:pt x="243" y="15"/>
                    <a:pt x="238" y="15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27" y="0"/>
                    <a:pt x="119" y="0"/>
                    <a:pt x="110" y="1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20"/>
                    <a:pt x="2" y="25"/>
                  </a:cubicBezTo>
                  <a:cubicBezTo>
                    <a:pt x="19" y="84"/>
                    <a:pt x="19" y="84"/>
                    <a:pt x="19" y="84"/>
                  </a:cubicBezTo>
                </a:path>
              </a:pathLst>
            </a:custGeom>
            <a:noFill/>
            <a:ln w="12700" cap="rnd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E7E934AC-F454-4640-9A9F-1A3454B6F6C4}"/>
                </a:ext>
              </a:extLst>
            </p:cNvPr>
            <p:cNvSpPr/>
            <p:nvPr/>
          </p:nvSpPr>
          <p:spPr bwMode="auto">
            <a:xfrm>
              <a:off x="54822" y="33874"/>
              <a:ext cx="265890" cy="71732"/>
            </a:xfrm>
            <a:custGeom>
              <a:avLst/>
              <a:gdLst>
                <a:gd name="T0" fmla="*/ 154 w 194"/>
                <a:gd name="T1" fmla="*/ 36 h 36"/>
                <a:gd name="T2" fmla="*/ 154 w 194"/>
                <a:gd name="T3" fmla="*/ 27 h 36"/>
                <a:gd name="T4" fmla="*/ 194 w 194"/>
                <a:gd name="T5" fmla="*/ 18 h 36"/>
                <a:gd name="T6" fmla="*/ 194 w 194"/>
                <a:gd name="T7" fmla="*/ 0 h 36"/>
                <a:gd name="T8" fmla="*/ 0 w 194"/>
                <a:gd name="T9" fmla="*/ 0 h 36"/>
                <a:gd name="T10" fmla="*/ 0 w 194"/>
                <a:gd name="T11" fmla="*/ 18 h 36"/>
                <a:gd name="T12" fmla="*/ 40 w 194"/>
                <a:gd name="T13" fmla="*/ 27 h 36"/>
                <a:gd name="T14" fmla="*/ 40 w 194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36" extrusionOk="0">
                  <a:moveTo>
                    <a:pt x="154" y="36"/>
                  </a:moveTo>
                  <a:lnTo>
                    <a:pt x="154" y="27"/>
                  </a:lnTo>
                  <a:lnTo>
                    <a:pt x="194" y="18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0" y="27"/>
                  </a:lnTo>
                  <a:lnTo>
                    <a:pt x="40" y="36"/>
                  </a:lnTo>
                </a:path>
              </a:pathLst>
            </a:cu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9985AC21-F8DF-4584-BC08-CADD9F077EE9}"/>
                </a:ext>
              </a:extLst>
            </p:cNvPr>
            <p:cNvSpPr/>
            <p:nvPr/>
          </p:nvSpPr>
          <p:spPr bwMode="auto">
            <a:xfrm>
              <a:off x="163098" y="0"/>
              <a:ext cx="49340" cy="33874"/>
            </a:xfrm>
            <a:custGeom>
              <a:avLst/>
              <a:gdLst>
                <a:gd name="T0" fmla="*/ 0 w 36"/>
                <a:gd name="T1" fmla="*/ 0 h 17"/>
                <a:gd name="T2" fmla="*/ 0 w 36"/>
                <a:gd name="T3" fmla="*/ 17 h 17"/>
                <a:gd name="T4" fmla="*/ 36 w 36"/>
                <a:gd name="T5" fmla="*/ 17 h 17"/>
                <a:gd name="T6" fmla="*/ 36 w 36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7" extrusionOk="0">
                  <a:moveTo>
                    <a:pt x="0" y="0"/>
                  </a:moveTo>
                  <a:lnTo>
                    <a:pt x="0" y="17"/>
                  </a:lnTo>
                  <a:lnTo>
                    <a:pt x="36" y="17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56" name="Line 30">
              <a:extLst>
                <a:ext uri="{FF2B5EF4-FFF2-40B4-BE49-F238E27FC236}">
                  <a16:creationId xmlns:a16="http://schemas.microsoft.com/office/drawing/2014/main" id="{BAE3C720-86D7-43E2-B3D2-D9E995FEFE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768" y="306855"/>
              <a:ext cx="0" cy="87672"/>
            </a:xfrm>
            <a:prstGeom prst="line">
              <a:avLst/>
            </a:prstGeom>
            <a:noFill/>
            <a:ln w="12700" cap="rnd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57" name="Oval 31">
              <a:extLst>
                <a:ext uri="{FF2B5EF4-FFF2-40B4-BE49-F238E27FC236}">
                  <a16:creationId xmlns:a16="http://schemas.microsoft.com/office/drawing/2014/main" id="{5B93CF67-5D37-42E1-A698-3E8175E70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55" y="350692"/>
              <a:ext cx="23299" cy="53799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58" name="Oval 32">
              <a:extLst>
                <a:ext uri="{FF2B5EF4-FFF2-40B4-BE49-F238E27FC236}">
                  <a16:creationId xmlns:a16="http://schemas.microsoft.com/office/drawing/2014/main" id="{658E5CD6-6D0D-4616-9316-4305BEC78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80" y="350692"/>
              <a:ext cx="23299" cy="53799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A507CE1E-CA9D-4795-99EF-77595B69796F}"/>
                </a:ext>
              </a:extLst>
            </p:cNvPr>
            <p:cNvSpPr/>
            <p:nvPr/>
          </p:nvSpPr>
          <p:spPr bwMode="auto">
            <a:xfrm>
              <a:off x="0" y="494157"/>
              <a:ext cx="375535" cy="53799"/>
            </a:xfrm>
            <a:custGeom>
              <a:avLst/>
              <a:gdLst>
                <a:gd name="T0" fmla="*/ 0 w 248"/>
                <a:gd name="T1" fmla="*/ 23 h 25"/>
                <a:gd name="T2" fmla="*/ 19 w 248"/>
                <a:gd name="T3" fmla="*/ 15 h 25"/>
                <a:gd name="T4" fmla="*/ 119 w 248"/>
                <a:gd name="T5" fmla="*/ 11 h 25"/>
                <a:gd name="T6" fmla="*/ 136 w 248"/>
                <a:gd name="T7" fmla="*/ 16 h 25"/>
                <a:gd name="T8" fmla="*/ 231 w 248"/>
                <a:gd name="T9" fmla="*/ 13 h 25"/>
                <a:gd name="T10" fmla="*/ 248 w 248"/>
                <a:gd name="T11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5" extrusionOk="0">
                  <a:moveTo>
                    <a:pt x="0" y="23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51" y="2"/>
                    <a:pt x="86" y="0"/>
                    <a:pt x="119" y="11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67" y="25"/>
                    <a:pt x="201" y="24"/>
                    <a:pt x="231" y="13"/>
                  </a:cubicBezTo>
                  <a:cubicBezTo>
                    <a:pt x="248" y="7"/>
                    <a:pt x="248" y="7"/>
                    <a:pt x="248" y="7"/>
                  </a:cubicBezTo>
                </a:path>
              </a:pathLst>
            </a:custGeom>
            <a:noFill/>
            <a:ln w="12700" cap="rnd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60" name="Line 34">
              <a:extLst>
                <a:ext uri="{FF2B5EF4-FFF2-40B4-BE49-F238E27FC236}">
                  <a16:creationId xmlns:a16="http://schemas.microsoft.com/office/drawing/2014/main" id="{9582614B-9ED9-403C-987F-B35B95CB7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403" y="245086"/>
              <a:ext cx="72640" cy="0"/>
            </a:xfrm>
            <a:prstGeom prst="line">
              <a:avLst/>
            </a:prstGeom>
            <a:noFill/>
            <a:ln w="12700" cap="rnd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271C4495-B734-4AB2-AD6A-F039B975F50E}"/>
                </a:ext>
              </a:extLst>
            </p:cNvPr>
            <p:cNvSpPr/>
            <p:nvPr/>
          </p:nvSpPr>
          <p:spPr bwMode="auto">
            <a:xfrm>
              <a:off x="296042" y="245086"/>
              <a:ext cx="72640" cy="43836"/>
            </a:xfrm>
            <a:custGeom>
              <a:avLst/>
              <a:gdLst>
                <a:gd name="T0" fmla="*/ 0 w 53"/>
                <a:gd name="T1" fmla="*/ 13 h 22"/>
                <a:gd name="T2" fmla="*/ 0 w 53"/>
                <a:gd name="T3" fmla="*/ 0 h 22"/>
                <a:gd name="T4" fmla="*/ 53 w 53"/>
                <a:gd name="T5" fmla="*/ 0 h 22"/>
                <a:gd name="T6" fmla="*/ 53 w 53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2" extrusionOk="0">
                  <a:moveTo>
                    <a:pt x="0" y="13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53" y="22"/>
                  </a:lnTo>
                </a:path>
              </a:pathLst>
            </a:custGeom>
            <a:noFill/>
            <a:ln w="12700" cap="rnd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273438F6-D4AF-4240-9177-810ACDD06E74}"/>
                </a:ext>
              </a:extLst>
            </p:cNvPr>
            <p:cNvSpPr/>
            <p:nvPr/>
          </p:nvSpPr>
          <p:spPr bwMode="auto">
            <a:xfrm>
              <a:off x="152133" y="245086"/>
              <a:ext cx="71269" cy="17933"/>
            </a:xfrm>
            <a:custGeom>
              <a:avLst/>
              <a:gdLst>
                <a:gd name="T0" fmla="*/ 0 w 52"/>
                <a:gd name="T1" fmla="*/ 0 h 9"/>
                <a:gd name="T2" fmla="*/ 52 w 52"/>
                <a:gd name="T3" fmla="*/ 0 h 9"/>
                <a:gd name="T4" fmla="*/ 52 w 5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9" extrusionOk="0">
                  <a:moveTo>
                    <a:pt x="0" y="0"/>
                  </a:moveTo>
                  <a:lnTo>
                    <a:pt x="52" y="0"/>
                  </a:lnTo>
                  <a:lnTo>
                    <a:pt x="52" y="9"/>
                  </a:lnTo>
                </a:path>
              </a:pathLst>
            </a:custGeom>
            <a:noFill/>
            <a:ln w="12700" cap="rnd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B7326A3E-91E3-4B59-849D-0100613507BD}"/>
                </a:ext>
              </a:extLst>
            </p:cNvPr>
            <p:cNvSpPr/>
            <p:nvPr/>
          </p:nvSpPr>
          <p:spPr bwMode="auto">
            <a:xfrm>
              <a:off x="79492" y="245086"/>
              <a:ext cx="72640" cy="17933"/>
            </a:xfrm>
            <a:custGeom>
              <a:avLst/>
              <a:gdLst>
                <a:gd name="T0" fmla="*/ 0 w 53"/>
                <a:gd name="T1" fmla="*/ 0 h 9"/>
                <a:gd name="T2" fmla="*/ 53 w 53"/>
                <a:gd name="T3" fmla="*/ 0 h 9"/>
                <a:gd name="T4" fmla="*/ 53 w 5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9" extrusionOk="0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</a:path>
              </a:pathLst>
            </a:custGeom>
            <a:noFill/>
            <a:ln w="12700" cap="rnd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64" name="Freeform 38">
              <a:extLst>
                <a:ext uri="{FF2B5EF4-FFF2-40B4-BE49-F238E27FC236}">
                  <a16:creationId xmlns:a16="http://schemas.microsoft.com/office/drawing/2014/main" id="{7258DE60-2167-4084-AC3D-A76353E6680B}"/>
                </a:ext>
              </a:extLst>
            </p:cNvPr>
            <p:cNvSpPr/>
            <p:nvPr/>
          </p:nvSpPr>
          <p:spPr bwMode="auto">
            <a:xfrm>
              <a:off x="6852" y="245086"/>
              <a:ext cx="72640" cy="43836"/>
            </a:xfrm>
            <a:custGeom>
              <a:avLst/>
              <a:gdLst>
                <a:gd name="T0" fmla="*/ 0 w 53"/>
                <a:gd name="T1" fmla="*/ 22 h 22"/>
                <a:gd name="T2" fmla="*/ 0 w 53"/>
                <a:gd name="T3" fmla="*/ 0 h 22"/>
                <a:gd name="T4" fmla="*/ 53 w 53"/>
                <a:gd name="T5" fmla="*/ 0 h 22"/>
                <a:gd name="T6" fmla="*/ 53 w 53"/>
                <a:gd name="T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2" extrusionOk="0">
                  <a:moveTo>
                    <a:pt x="0" y="22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53" y="13"/>
                  </a:lnTo>
                </a:path>
              </a:pathLst>
            </a:custGeom>
            <a:noFill/>
            <a:ln w="12700" cap="rnd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65" name="Line 39">
              <a:extLst>
                <a:ext uri="{FF2B5EF4-FFF2-40B4-BE49-F238E27FC236}">
                  <a16:creationId xmlns:a16="http://schemas.microsoft.com/office/drawing/2014/main" id="{2090FC21-9A37-4A7A-8447-12A0A3F1C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403" y="139479"/>
              <a:ext cx="72640" cy="0"/>
            </a:xfrm>
            <a:prstGeom prst="line">
              <a:avLst/>
            </a:prstGeom>
            <a:noFill/>
            <a:ln w="12700" cap="rnd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22FA4A5-8CA3-43B7-B043-7D7DC4832DD5}"/>
                </a:ext>
              </a:extLst>
            </p:cNvPr>
            <p:cNvSpPr/>
            <p:nvPr/>
          </p:nvSpPr>
          <p:spPr bwMode="auto">
            <a:xfrm>
              <a:off x="296042" y="139479"/>
              <a:ext cx="72640" cy="105606"/>
            </a:xfrm>
            <a:custGeom>
              <a:avLst/>
              <a:gdLst>
                <a:gd name="T0" fmla="*/ 0 w 53"/>
                <a:gd name="T1" fmla="*/ 53 h 53"/>
                <a:gd name="T2" fmla="*/ 0 w 53"/>
                <a:gd name="T3" fmla="*/ 0 h 53"/>
                <a:gd name="T4" fmla="*/ 53 w 53"/>
                <a:gd name="T5" fmla="*/ 0 h 53"/>
                <a:gd name="T6" fmla="*/ 53 w 5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3" extrusionOk="0">
                  <a:moveTo>
                    <a:pt x="0" y="53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53" y="53"/>
                  </a:lnTo>
                </a:path>
              </a:pathLst>
            </a:custGeom>
            <a:noFill/>
            <a:ln w="12700" cap="rnd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67" name="Freeform 41">
              <a:extLst>
                <a:ext uri="{FF2B5EF4-FFF2-40B4-BE49-F238E27FC236}">
                  <a16:creationId xmlns:a16="http://schemas.microsoft.com/office/drawing/2014/main" id="{0E07B476-4872-4181-B5F8-94EDC87EF156}"/>
                </a:ext>
              </a:extLst>
            </p:cNvPr>
            <p:cNvSpPr/>
            <p:nvPr/>
          </p:nvSpPr>
          <p:spPr bwMode="auto">
            <a:xfrm>
              <a:off x="152133" y="139479"/>
              <a:ext cx="71269" cy="105606"/>
            </a:xfrm>
            <a:custGeom>
              <a:avLst/>
              <a:gdLst>
                <a:gd name="T0" fmla="*/ 0 w 52"/>
                <a:gd name="T1" fmla="*/ 0 h 53"/>
                <a:gd name="T2" fmla="*/ 52 w 52"/>
                <a:gd name="T3" fmla="*/ 0 h 53"/>
                <a:gd name="T4" fmla="*/ 52 w 52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53" extrusionOk="0">
                  <a:moveTo>
                    <a:pt x="0" y="0"/>
                  </a:moveTo>
                  <a:lnTo>
                    <a:pt x="52" y="0"/>
                  </a:lnTo>
                  <a:lnTo>
                    <a:pt x="52" y="53"/>
                  </a:lnTo>
                </a:path>
              </a:pathLst>
            </a:custGeom>
            <a:noFill/>
            <a:ln w="12700" cap="rnd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68" name="Freeform 42">
              <a:extLst>
                <a:ext uri="{FF2B5EF4-FFF2-40B4-BE49-F238E27FC236}">
                  <a16:creationId xmlns:a16="http://schemas.microsoft.com/office/drawing/2014/main" id="{B4B7566D-2D47-43AA-814A-A653CD1C0E20}"/>
                </a:ext>
              </a:extLst>
            </p:cNvPr>
            <p:cNvSpPr/>
            <p:nvPr/>
          </p:nvSpPr>
          <p:spPr bwMode="auto">
            <a:xfrm>
              <a:off x="79492" y="139479"/>
              <a:ext cx="72640" cy="105606"/>
            </a:xfrm>
            <a:custGeom>
              <a:avLst/>
              <a:gdLst>
                <a:gd name="T0" fmla="*/ 0 w 53"/>
                <a:gd name="T1" fmla="*/ 0 h 53"/>
                <a:gd name="T2" fmla="*/ 53 w 53"/>
                <a:gd name="T3" fmla="*/ 0 h 53"/>
                <a:gd name="T4" fmla="*/ 53 w 53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53" extrusionOk="0">
                  <a:moveTo>
                    <a:pt x="0" y="0"/>
                  </a:moveTo>
                  <a:lnTo>
                    <a:pt x="53" y="0"/>
                  </a:lnTo>
                  <a:lnTo>
                    <a:pt x="53" y="53"/>
                  </a:lnTo>
                </a:path>
              </a:pathLst>
            </a:custGeom>
            <a:noFill/>
            <a:ln w="12700" cap="rnd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69" name="Freeform 43">
              <a:extLst>
                <a:ext uri="{FF2B5EF4-FFF2-40B4-BE49-F238E27FC236}">
                  <a16:creationId xmlns:a16="http://schemas.microsoft.com/office/drawing/2014/main" id="{3B3C585B-96DC-4733-9BA5-273E4E7AD56D}"/>
                </a:ext>
              </a:extLst>
            </p:cNvPr>
            <p:cNvSpPr/>
            <p:nvPr/>
          </p:nvSpPr>
          <p:spPr bwMode="auto">
            <a:xfrm>
              <a:off x="6852" y="139479"/>
              <a:ext cx="72640" cy="105606"/>
            </a:xfrm>
            <a:custGeom>
              <a:avLst/>
              <a:gdLst>
                <a:gd name="T0" fmla="*/ 0 w 53"/>
                <a:gd name="T1" fmla="*/ 53 h 53"/>
                <a:gd name="T2" fmla="*/ 0 w 53"/>
                <a:gd name="T3" fmla="*/ 0 h 53"/>
                <a:gd name="T4" fmla="*/ 53 w 53"/>
                <a:gd name="T5" fmla="*/ 0 h 53"/>
                <a:gd name="T6" fmla="*/ 53 w 5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3" extrusionOk="0">
                  <a:moveTo>
                    <a:pt x="0" y="53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53" y="53"/>
                  </a:lnTo>
                </a:path>
              </a:pathLst>
            </a:custGeom>
            <a:noFill/>
            <a:ln w="12700" cap="rnd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301BCF4-E52A-4E70-B00F-1768CC4868F0}"/>
              </a:ext>
            </a:extLst>
          </p:cNvPr>
          <p:cNvSpPr txBox="1"/>
          <p:nvPr/>
        </p:nvSpPr>
        <p:spPr bwMode="auto">
          <a:xfrm>
            <a:off x="2265177" y="4590423"/>
            <a:ext cx="1838669" cy="474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300"/>
              </a:spcAft>
              <a:defRPr/>
            </a:pPr>
            <a:r>
              <a:rPr lang="ru-RU" sz="1000" b="1" dirty="0">
                <a:solidFill>
                  <a:srgbClr val="E31009"/>
                </a:solidFill>
                <a:latin typeface="Arial"/>
              </a:rPr>
              <a:t>Накопление </a:t>
            </a:r>
            <a:endParaRPr dirty="0"/>
          </a:p>
          <a:p>
            <a:pPr algn="ctr">
              <a:lnSpc>
                <a:spcPts val="1400"/>
              </a:lnSpc>
              <a:spcAft>
                <a:spcPts val="300"/>
              </a:spcAft>
              <a:defRPr/>
            </a:pPr>
            <a:r>
              <a:rPr lang="ru-RU" sz="1000" b="1" dirty="0">
                <a:solidFill>
                  <a:srgbClr val="E31009"/>
                </a:solidFill>
                <a:latin typeface="Arial"/>
              </a:rPr>
              <a:t>груженных КТК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6949943-FFCA-4694-A74A-E278889DB6DD}"/>
              </a:ext>
            </a:extLst>
          </p:cNvPr>
          <p:cNvSpPr txBox="1"/>
          <p:nvPr/>
        </p:nvSpPr>
        <p:spPr bwMode="auto">
          <a:xfrm>
            <a:off x="3936785" y="4656313"/>
            <a:ext cx="1838668" cy="435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300"/>
              </a:spcAft>
              <a:defRPr/>
            </a:pPr>
            <a:r>
              <a:rPr lang="ru-RU" sz="1000" b="1" dirty="0">
                <a:solidFill>
                  <a:srgbClr val="E31009"/>
                </a:solidFill>
                <a:latin typeface="Arial"/>
              </a:rPr>
              <a:t>Перемещение груженого КТК на причал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500CB6E-41F2-40AC-A4FE-00635E273BA9}"/>
              </a:ext>
            </a:extLst>
          </p:cNvPr>
          <p:cNvSpPr txBox="1"/>
          <p:nvPr/>
        </p:nvSpPr>
        <p:spPr bwMode="auto">
          <a:xfrm>
            <a:off x="5900096" y="4641945"/>
            <a:ext cx="1622343" cy="451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300"/>
              </a:spcAft>
              <a:defRPr/>
            </a:pPr>
            <a:r>
              <a:rPr lang="ru-RU" sz="1000" b="1" dirty="0">
                <a:solidFill>
                  <a:srgbClr val="E31009"/>
                </a:solidFill>
                <a:latin typeface="Arial"/>
              </a:rPr>
              <a:t>Высыпание груза в трюм судна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353F96-ECA6-438B-BE2F-A8D2A3EF463A}"/>
              </a:ext>
            </a:extLst>
          </p:cNvPr>
          <p:cNvSpPr txBox="1"/>
          <p:nvPr/>
        </p:nvSpPr>
        <p:spPr bwMode="auto">
          <a:xfrm>
            <a:off x="7386406" y="4592185"/>
            <a:ext cx="1622343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300"/>
              </a:spcAft>
              <a:defRPr/>
            </a:pPr>
            <a:r>
              <a:rPr lang="ru-RU" sz="1000" b="1" dirty="0">
                <a:solidFill>
                  <a:srgbClr val="E31009"/>
                </a:solidFill>
                <a:latin typeface="Arial"/>
              </a:rPr>
              <a:t>Накопление </a:t>
            </a:r>
            <a:endParaRPr dirty="0"/>
          </a:p>
          <a:p>
            <a:pPr algn="ctr">
              <a:lnSpc>
                <a:spcPts val="1400"/>
              </a:lnSpc>
              <a:spcAft>
                <a:spcPts val="300"/>
              </a:spcAft>
              <a:defRPr/>
            </a:pPr>
            <a:r>
              <a:rPr lang="ru-RU" sz="1000" b="1" dirty="0">
                <a:solidFill>
                  <a:srgbClr val="E31009"/>
                </a:solidFill>
                <a:latin typeface="Arial"/>
              </a:rPr>
              <a:t>порожних КТК</a:t>
            </a:r>
          </a:p>
        </p:txBody>
      </p: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E54CDD07-A45E-4F0C-87FF-ADF7D42727C4}"/>
              </a:ext>
            </a:extLst>
          </p:cNvPr>
          <p:cNvCxnSpPr>
            <a:cxnSpLocks/>
          </p:cNvCxnSpPr>
          <p:nvPr/>
        </p:nvCxnSpPr>
        <p:spPr bwMode="auto">
          <a:xfrm flipV="1">
            <a:off x="2225971" y="4150435"/>
            <a:ext cx="523950" cy="3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B39AD1D3-E1D6-4BA8-BDB4-68B4A07D8A6E}"/>
              </a:ext>
            </a:extLst>
          </p:cNvPr>
          <p:cNvCxnSpPr>
            <a:cxnSpLocks/>
          </p:cNvCxnSpPr>
          <p:nvPr/>
        </p:nvCxnSpPr>
        <p:spPr bwMode="auto">
          <a:xfrm flipV="1">
            <a:off x="3557386" y="4150469"/>
            <a:ext cx="523950" cy="3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AB638906-BBF9-4DEC-9175-BED1B9253242}"/>
              </a:ext>
            </a:extLst>
          </p:cNvPr>
          <p:cNvCxnSpPr>
            <a:cxnSpLocks/>
          </p:cNvCxnSpPr>
          <p:nvPr/>
        </p:nvCxnSpPr>
        <p:spPr bwMode="auto">
          <a:xfrm flipV="1">
            <a:off x="5613467" y="4159114"/>
            <a:ext cx="523950" cy="3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BEBE1D45-D833-465D-BDD3-236606992D30}"/>
              </a:ext>
            </a:extLst>
          </p:cNvPr>
          <p:cNvCxnSpPr>
            <a:cxnSpLocks/>
          </p:cNvCxnSpPr>
          <p:nvPr/>
        </p:nvCxnSpPr>
        <p:spPr bwMode="auto">
          <a:xfrm flipV="1">
            <a:off x="7091167" y="4150469"/>
            <a:ext cx="523950" cy="3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3">
            <a:extLst>
              <a:ext uri="{FF2B5EF4-FFF2-40B4-BE49-F238E27FC236}">
                <a16:creationId xmlns:a16="http://schemas.microsoft.com/office/drawing/2014/main" id="{9FDC760A-AB19-4EA8-9E40-FBD36AF5EB93}"/>
              </a:ext>
            </a:extLst>
          </p:cNvPr>
          <p:cNvGrpSpPr/>
          <p:nvPr/>
        </p:nvGrpSpPr>
        <p:grpSpPr bwMode="auto">
          <a:xfrm>
            <a:off x="7913190" y="3777168"/>
            <a:ext cx="571005" cy="645553"/>
            <a:chOff x="0" y="0"/>
            <a:chExt cx="409434" cy="593386"/>
          </a:xfrm>
        </p:grpSpPr>
        <p:sp>
          <p:nvSpPr>
            <p:cNvPr id="79" name="Freeform 123">
              <a:extLst>
                <a:ext uri="{FF2B5EF4-FFF2-40B4-BE49-F238E27FC236}">
                  <a16:creationId xmlns:a16="http://schemas.microsoft.com/office/drawing/2014/main" id="{EC4569E4-7680-4197-B328-70258270E61A}"/>
                </a:ext>
              </a:extLst>
            </p:cNvPr>
            <p:cNvSpPr/>
            <p:nvPr/>
          </p:nvSpPr>
          <p:spPr bwMode="auto">
            <a:xfrm>
              <a:off x="0" y="478185"/>
              <a:ext cx="409434" cy="115200"/>
            </a:xfrm>
            <a:custGeom>
              <a:avLst/>
              <a:gdLst>
                <a:gd name="T0" fmla="*/ 0 w 273"/>
                <a:gd name="T1" fmla="*/ 53 h 53"/>
                <a:gd name="T2" fmla="*/ 0 w 273"/>
                <a:gd name="T3" fmla="*/ 0 h 53"/>
                <a:gd name="T4" fmla="*/ 273 w 273"/>
                <a:gd name="T5" fmla="*/ 0 h 53"/>
                <a:gd name="T6" fmla="*/ 273 w 27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53" extrusionOk="0">
                  <a:moveTo>
                    <a:pt x="0" y="53"/>
                  </a:moveTo>
                  <a:lnTo>
                    <a:pt x="0" y="0"/>
                  </a:lnTo>
                  <a:lnTo>
                    <a:pt x="273" y="0"/>
                  </a:lnTo>
                  <a:lnTo>
                    <a:pt x="273" y="53"/>
                  </a:lnTo>
                </a:path>
              </a:pathLst>
            </a:cu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80" name="Freeform 124">
              <a:extLst>
                <a:ext uri="{FF2B5EF4-FFF2-40B4-BE49-F238E27FC236}">
                  <a16:creationId xmlns:a16="http://schemas.microsoft.com/office/drawing/2014/main" id="{115F0625-7F49-4F59-ACDD-B0E95BCDF573}"/>
                </a:ext>
              </a:extLst>
            </p:cNvPr>
            <p:cNvSpPr/>
            <p:nvPr/>
          </p:nvSpPr>
          <p:spPr bwMode="auto">
            <a:xfrm>
              <a:off x="59989" y="545567"/>
              <a:ext cx="112482" cy="47817"/>
            </a:xfrm>
            <a:custGeom>
              <a:avLst/>
              <a:gdLst>
                <a:gd name="T0" fmla="*/ 0 w 75"/>
                <a:gd name="T1" fmla="*/ 22 h 22"/>
                <a:gd name="T2" fmla="*/ 0 w 75"/>
                <a:gd name="T3" fmla="*/ 0 h 22"/>
                <a:gd name="T4" fmla="*/ 75 w 75"/>
                <a:gd name="T5" fmla="*/ 0 h 22"/>
                <a:gd name="T6" fmla="*/ 75 w 75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2" extrusionOk="0">
                  <a:moveTo>
                    <a:pt x="0" y="22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75" y="22"/>
                  </a:lnTo>
                </a:path>
              </a:pathLst>
            </a:cu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81" name="Freeform 125">
              <a:extLst>
                <a:ext uri="{FF2B5EF4-FFF2-40B4-BE49-F238E27FC236}">
                  <a16:creationId xmlns:a16="http://schemas.microsoft.com/office/drawing/2014/main" id="{C63D7A85-D995-4C51-8FA4-7850D0B9FF2B}"/>
                </a:ext>
              </a:extLst>
            </p:cNvPr>
            <p:cNvSpPr/>
            <p:nvPr/>
          </p:nvSpPr>
          <p:spPr bwMode="auto">
            <a:xfrm>
              <a:off x="230962" y="545567"/>
              <a:ext cx="119980" cy="47817"/>
            </a:xfrm>
            <a:custGeom>
              <a:avLst/>
              <a:gdLst>
                <a:gd name="T0" fmla="*/ 0 w 80"/>
                <a:gd name="T1" fmla="*/ 22 h 22"/>
                <a:gd name="T2" fmla="*/ 0 w 80"/>
                <a:gd name="T3" fmla="*/ 0 h 22"/>
                <a:gd name="T4" fmla="*/ 80 w 80"/>
                <a:gd name="T5" fmla="*/ 0 h 22"/>
                <a:gd name="T6" fmla="*/ 80 w 80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22" extrusionOk="0">
                  <a:moveTo>
                    <a:pt x="0" y="22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80" y="22"/>
                  </a:lnTo>
                </a:path>
              </a:pathLst>
            </a:cu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82" name="Line 126">
              <a:extLst>
                <a:ext uri="{FF2B5EF4-FFF2-40B4-BE49-F238E27FC236}">
                  <a16:creationId xmlns:a16="http://schemas.microsoft.com/office/drawing/2014/main" id="{723DB434-5090-40CB-A249-6F10E8B96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92" y="545567"/>
              <a:ext cx="20995" cy="0"/>
            </a:xfrm>
            <a:prstGeom prst="line">
              <a:avLst/>
            </a:pr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83" name="Line 127">
              <a:extLst>
                <a:ext uri="{FF2B5EF4-FFF2-40B4-BE49-F238E27FC236}">
                  <a16:creationId xmlns:a16="http://schemas.microsoft.com/office/drawing/2014/main" id="{5689AF1C-C1B8-477C-B8A7-F00DEDAEF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465" y="545567"/>
              <a:ext cx="19496" cy="0"/>
            </a:xfrm>
            <a:prstGeom prst="line">
              <a:avLst/>
            </a:pr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84" name="Line 128">
              <a:extLst>
                <a:ext uri="{FF2B5EF4-FFF2-40B4-BE49-F238E27FC236}">
                  <a16:creationId xmlns:a16="http://schemas.microsoft.com/office/drawing/2014/main" id="{59123CFB-FADA-4802-8C42-166FA49197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937" y="545567"/>
              <a:ext cx="19496" cy="0"/>
            </a:xfrm>
            <a:prstGeom prst="line">
              <a:avLst/>
            </a:pr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85" name="Freeform 129">
              <a:extLst>
                <a:ext uri="{FF2B5EF4-FFF2-40B4-BE49-F238E27FC236}">
                  <a16:creationId xmlns:a16="http://schemas.microsoft.com/office/drawing/2014/main" id="{23846F4D-B977-4EDF-9E2C-E8F4DE9A67E5}"/>
                </a:ext>
              </a:extLst>
            </p:cNvPr>
            <p:cNvSpPr/>
            <p:nvPr/>
          </p:nvSpPr>
          <p:spPr bwMode="auto">
            <a:xfrm>
              <a:off x="205466" y="239092"/>
              <a:ext cx="178471" cy="239092"/>
            </a:xfrm>
            <a:custGeom>
              <a:avLst/>
              <a:gdLst>
                <a:gd name="T0" fmla="*/ 119 w 119"/>
                <a:gd name="T1" fmla="*/ 110 h 110"/>
                <a:gd name="T2" fmla="*/ 119 w 119"/>
                <a:gd name="T3" fmla="*/ 0 h 110"/>
                <a:gd name="T4" fmla="*/ 0 w 119"/>
                <a:gd name="T5" fmla="*/ 0 h 110"/>
                <a:gd name="T6" fmla="*/ 0 w 119"/>
                <a:gd name="T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10" extrusionOk="0">
                  <a:moveTo>
                    <a:pt x="119" y="110"/>
                  </a:moveTo>
                  <a:lnTo>
                    <a:pt x="119" y="0"/>
                  </a:lnTo>
                  <a:lnTo>
                    <a:pt x="0" y="0"/>
                  </a:lnTo>
                  <a:lnTo>
                    <a:pt x="0" y="110"/>
                  </a:lnTo>
                </a:path>
              </a:pathLst>
            </a:cu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86" name="Freeform 130">
              <a:extLst>
                <a:ext uri="{FF2B5EF4-FFF2-40B4-BE49-F238E27FC236}">
                  <a16:creationId xmlns:a16="http://schemas.microsoft.com/office/drawing/2014/main" id="{E8E3634D-8742-48CA-A106-5BB75622352D}"/>
                </a:ext>
              </a:extLst>
            </p:cNvPr>
            <p:cNvSpPr/>
            <p:nvPr/>
          </p:nvSpPr>
          <p:spPr bwMode="auto">
            <a:xfrm>
              <a:off x="271455" y="239092"/>
              <a:ext cx="46492" cy="47817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2 h 22"/>
                <a:gd name="T4" fmla="*/ 0 w 31"/>
                <a:gd name="T5" fmla="*/ 22 h 22"/>
                <a:gd name="T6" fmla="*/ 0 w 3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2" extrusionOk="0">
                  <a:moveTo>
                    <a:pt x="31" y="0"/>
                  </a:moveTo>
                  <a:lnTo>
                    <a:pt x="31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87" name="Line 131">
              <a:extLst>
                <a:ext uri="{FF2B5EF4-FFF2-40B4-BE49-F238E27FC236}">
                  <a16:creationId xmlns:a16="http://schemas.microsoft.com/office/drawing/2014/main" id="{592FA38B-D24E-4DDE-A243-0BA34A4707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948" y="419500"/>
              <a:ext cx="25495" cy="0"/>
            </a:xfrm>
            <a:prstGeom prst="line">
              <a:avLst/>
            </a:pr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88" name="Freeform 132">
              <a:extLst>
                <a:ext uri="{FF2B5EF4-FFF2-40B4-BE49-F238E27FC236}">
                  <a16:creationId xmlns:a16="http://schemas.microsoft.com/office/drawing/2014/main" id="{90267D96-D901-406C-A725-F507F0FF9BAE}"/>
                </a:ext>
              </a:extLst>
            </p:cNvPr>
            <p:cNvSpPr/>
            <p:nvPr/>
          </p:nvSpPr>
          <p:spPr bwMode="auto">
            <a:xfrm>
              <a:off x="59989" y="0"/>
              <a:ext cx="178471" cy="239092"/>
            </a:xfrm>
            <a:custGeom>
              <a:avLst/>
              <a:gdLst>
                <a:gd name="T0" fmla="*/ 119 w 119"/>
                <a:gd name="T1" fmla="*/ 110 h 110"/>
                <a:gd name="T2" fmla="*/ 119 w 119"/>
                <a:gd name="T3" fmla="*/ 0 h 110"/>
                <a:gd name="T4" fmla="*/ 0 w 119"/>
                <a:gd name="T5" fmla="*/ 0 h 110"/>
                <a:gd name="T6" fmla="*/ 0 w 119"/>
                <a:gd name="T7" fmla="*/ 8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10" extrusionOk="0">
                  <a:moveTo>
                    <a:pt x="119" y="110"/>
                  </a:moveTo>
                  <a:lnTo>
                    <a:pt x="119" y="0"/>
                  </a:lnTo>
                  <a:lnTo>
                    <a:pt x="0" y="0"/>
                  </a:lnTo>
                  <a:lnTo>
                    <a:pt x="0" y="83"/>
                  </a:lnTo>
                </a:path>
              </a:pathLst>
            </a:cu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89" name="Freeform 133">
              <a:extLst>
                <a:ext uri="{FF2B5EF4-FFF2-40B4-BE49-F238E27FC236}">
                  <a16:creationId xmlns:a16="http://schemas.microsoft.com/office/drawing/2014/main" id="{DC6D72A4-D4CF-46D9-8067-1FE4A14163A4}"/>
                </a:ext>
              </a:extLst>
            </p:cNvPr>
            <p:cNvSpPr/>
            <p:nvPr/>
          </p:nvSpPr>
          <p:spPr bwMode="auto">
            <a:xfrm>
              <a:off x="125979" y="0"/>
              <a:ext cx="46492" cy="47817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2 h 22"/>
                <a:gd name="T4" fmla="*/ 0 w 31"/>
                <a:gd name="T5" fmla="*/ 22 h 22"/>
                <a:gd name="T6" fmla="*/ 0 w 3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2" extrusionOk="0">
                  <a:moveTo>
                    <a:pt x="31" y="0"/>
                  </a:moveTo>
                  <a:lnTo>
                    <a:pt x="31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90" name="Line 134">
              <a:extLst>
                <a:ext uri="{FF2B5EF4-FFF2-40B4-BE49-F238E27FC236}">
                  <a16:creationId xmlns:a16="http://schemas.microsoft.com/office/drawing/2014/main" id="{4F20A945-61AA-490B-B1FE-6CAFC5D0C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471" y="180406"/>
              <a:ext cx="25495" cy="0"/>
            </a:xfrm>
            <a:prstGeom prst="line">
              <a:avLst/>
            </a:pr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91" name="Freeform 135">
              <a:extLst>
                <a:ext uri="{FF2B5EF4-FFF2-40B4-BE49-F238E27FC236}">
                  <a16:creationId xmlns:a16="http://schemas.microsoft.com/office/drawing/2014/main" id="{B8C88D00-0144-41D0-8426-8F4ECDB51CB4}"/>
                </a:ext>
              </a:extLst>
            </p:cNvPr>
            <p:cNvSpPr/>
            <p:nvPr/>
          </p:nvSpPr>
          <p:spPr bwMode="auto">
            <a:xfrm>
              <a:off x="26994" y="239092"/>
              <a:ext cx="178471" cy="239092"/>
            </a:xfrm>
            <a:custGeom>
              <a:avLst/>
              <a:gdLst>
                <a:gd name="T0" fmla="*/ 119 w 119"/>
                <a:gd name="T1" fmla="*/ 110 h 110"/>
                <a:gd name="T2" fmla="*/ 119 w 119"/>
                <a:gd name="T3" fmla="*/ 0 h 110"/>
                <a:gd name="T4" fmla="*/ 0 w 119"/>
                <a:gd name="T5" fmla="*/ 0 h 110"/>
                <a:gd name="T6" fmla="*/ 0 w 119"/>
                <a:gd name="T7" fmla="*/ 8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10" extrusionOk="0">
                  <a:moveTo>
                    <a:pt x="119" y="110"/>
                  </a:moveTo>
                  <a:lnTo>
                    <a:pt x="119" y="0"/>
                  </a:lnTo>
                  <a:lnTo>
                    <a:pt x="0" y="0"/>
                  </a:lnTo>
                  <a:lnTo>
                    <a:pt x="0" y="83"/>
                  </a:lnTo>
                </a:path>
              </a:pathLst>
            </a:custGeom>
            <a:noFill/>
            <a:ln w="12700" cap="rnd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92" name="Freeform 136">
              <a:extLst>
                <a:ext uri="{FF2B5EF4-FFF2-40B4-BE49-F238E27FC236}">
                  <a16:creationId xmlns:a16="http://schemas.microsoft.com/office/drawing/2014/main" id="{CD5980F8-9415-47B4-B608-A63881FB7870}"/>
                </a:ext>
              </a:extLst>
            </p:cNvPr>
            <p:cNvSpPr/>
            <p:nvPr/>
          </p:nvSpPr>
          <p:spPr bwMode="auto">
            <a:xfrm>
              <a:off x="92984" y="239092"/>
              <a:ext cx="44991" cy="47817"/>
            </a:xfrm>
            <a:custGeom>
              <a:avLst/>
              <a:gdLst>
                <a:gd name="T0" fmla="*/ 30 w 30"/>
                <a:gd name="T1" fmla="*/ 0 h 22"/>
                <a:gd name="T2" fmla="*/ 30 w 30"/>
                <a:gd name="T3" fmla="*/ 22 h 22"/>
                <a:gd name="T4" fmla="*/ 0 w 30"/>
                <a:gd name="T5" fmla="*/ 22 h 22"/>
                <a:gd name="T6" fmla="*/ 0 w 30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2" extrusionOk="0">
                  <a:moveTo>
                    <a:pt x="30" y="0"/>
                  </a:moveTo>
                  <a:lnTo>
                    <a:pt x="30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93" name="Line 137">
              <a:extLst>
                <a:ext uri="{FF2B5EF4-FFF2-40B4-BE49-F238E27FC236}">
                  <a16:creationId xmlns:a16="http://schemas.microsoft.com/office/drawing/2014/main" id="{FA891601-7719-4EA0-8C23-ED814AA51F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7977" y="419500"/>
              <a:ext cx="26994" cy="0"/>
            </a:xfrm>
            <a:prstGeom prst="line">
              <a:avLst/>
            </a:prstGeom>
            <a:noFill/>
            <a:ln w="12700" cap="rnd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6628E017-C374-45E5-A15E-82E7AA90F3CC}"/>
              </a:ext>
            </a:extLst>
          </p:cNvPr>
          <p:cNvGrpSpPr/>
          <p:nvPr/>
        </p:nvGrpSpPr>
        <p:grpSpPr bwMode="auto">
          <a:xfrm>
            <a:off x="1280636" y="3888754"/>
            <a:ext cx="639876" cy="585417"/>
            <a:chOff x="0" y="0"/>
            <a:chExt cx="807564" cy="729233"/>
          </a:xfrm>
        </p:grpSpPr>
        <p:pic>
          <p:nvPicPr>
            <p:cNvPr id="95" name="Рисунок 6438" descr="Изображение выглядит как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D45BAF10-C240-49C8-A476-C04F6D637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0" y="0"/>
              <a:ext cx="807564" cy="729233"/>
            </a:xfrm>
            <a:prstGeom prst="rect">
              <a:avLst/>
            </a:prstGeom>
          </p:spPr>
        </p:pic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52B60816-1AD6-457B-9DBB-7E5B6FF58F6A}"/>
                </a:ext>
              </a:extLst>
            </p:cNvPr>
            <p:cNvGrpSpPr/>
            <p:nvPr/>
          </p:nvGrpSpPr>
          <p:grpSpPr bwMode="auto">
            <a:xfrm>
              <a:off x="510189" y="130512"/>
              <a:ext cx="266572" cy="290624"/>
              <a:chOff x="0" y="0"/>
              <a:chExt cx="266572" cy="290624"/>
            </a:xfrm>
          </p:grpSpPr>
          <p:sp>
            <p:nvSpPr>
              <p:cNvPr id="97" name="Line 72">
                <a:extLst>
                  <a:ext uri="{FF2B5EF4-FFF2-40B4-BE49-F238E27FC236}">
                    <a16:creationId xmlns:a16="http://schemas.microsoft.com/office/drawing/2014/main" id="{E23329B6-B979-40C0-920C-B9D4227CF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928" y="55889"/>
                <a:ext cx="8788" cy="0"/>
              </a:xfrm>
              <a:prstGeom prst="line">
                <a:avLst/>
              </a:prstGeom>
              <a:noFill/>
              <a:ln w="12700" cap="sq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98" name="Line 73">
                <a:extLst>
                  <a:ext uri="{FF2B5EF4-FFF2-40B4-BE49-F238E27FC236}">
                    <a16:creationId xmlns:a16="http://schemas.microsoft.com/office/drawing/2014/main" id="{1324A22C-24FC-45D0-98C8-23CB95975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928" y="247309"/>
                <a:ext cx="8788" cy="0"/>
              </a:xfrm>
              <a:prstGeom prst="line">
                <a:avLst/>
              </a:prstGeom>
              <a:noFill/>
              <a:ln w="12700" cap="sq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99" name="Line 74">
                <a:extLst>
                  <a:ext uri="{FF2B5EF4-FFF2-40B4-BE49-F238E27FC236}">
                    <a16:creationId xmlns:a16="http://schemas.microsoft.com/office/drawing/2014/main" id="{8B458C45-2A91-4961-A600-D8A532145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34735"/>
                <a:ext cx="8788" cy="0"/>
              </a:xfrm>
              <a:prstGeom prst="line">
                <a:avLst/>
              </a:prstGeom>
              <a:noFill/>
              <a:ln w="12700" cap="sq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100" name="Line 75">
                <a:extLst>
                  <a:ext uri="{FF2B5EF4-FFF2-40B4-BE49-F238E27FC236}">
                    <a16:creationId xmlns:a16="http://schemas.microsoft.com/office/drawing/2014/main" id="{E905A6B9-FF2A-4F9A-9767-8DBBB0033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8463"/>
                <a:ext cx="8788" cy="0"/>
              </a:xfrm>
              <a:prstGeom prst="line">
                <a:avLst/>
              </a:prstGeom>
              <a:noFill/>
              <a:ln w="12700" cap="sq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101" name="Freeform 76">
                <a:extLst>
                  <a:ext uri="{FF2B5EF4-FFF2-40B4-BE49-F238E27FC236}">
                    <a16:creationId xmlns:a16="http://schemas.microsoft.com/office/drawing/2014/main" id="{B65460A6-C4C8-47B4-A8DC-553063ACD14F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66572" cy="290624"/>
              </a:xfrm>
              <a:custGeom>
                <a:avLst/>
                <a:gdLst>
                  <a:gd name="T0" fmla="*/ 0 w 273"/>
                  <a:gd name="T1" fmla="*/ 194 h 208"/>
                  <a:gd name="T2" fmla="*/ 97 w 273"/>
                  <a:gd name="T3" fmla="*/ 208 h 208"/>
                  <a:gd name="T4" fmla="*/ 273 w 273"/>
                  <a:gd name="T5" fmla="*/ 194 h 208"/>
                  <a:gd name="T6" fmla="*/ 273 w 273"/>
                  <a:gd name="T7" fmla="*/ 36 h 208"/>
                  <a:gd name="T8" fmla="*/ 97 w 273"/>
                  <a:gd name="T9" fmla="*/ 0 h 208"/>
                  <a:gd name="T10" fmla="*/ 0 w 273"/>
                  <a:gd name="T11" fmla="*/ 23 h 208"/>
                  <a:gd name="T12" fmla="*/ 0 w 273"/>
                  <a:gd name="T13" fmla="*/ 19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" h="208" extrusionOk="0">
                    <a:moveTo>
                      <a:pt x="0" y="194"/>
                    </a:moveTo>
                    <a:lnTo>
                      <a:pt x="97" y="208"/>
                    </a:lnTo>
                    <a:lnTo>
                      <a:pt x="273" y="194"/>
                    </a:lnTo>
                    <a:lnTo>
                      <a:pt x="273" y="36"/>
                    </a:lnTo>
                    <a:lnTo>
                      <a:pt x="97" y="0"/>
                    </a:lnTo>
                    <a:lnTo>
                      <a:pt x="0" y="23"/>
                    </a:lnTo>
                    <a:lnTo>
                      <a:pt x="0" y="19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102" name="Line 77">
                <a:extLst>
                  <a:ext uri="{FF2B5EF4-FFF2-40B4-BE49-F238E27FC236}">
                    <a16:creationId xmlns:a16="http://schemas.microsoft.com/office/drawing/2014/main" id="{9B19ADD5-B322-4B3F-B483-5B1FAD11B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715" y="0"/>
                <a:ext cx="0" cy="290624"/>
              </a:xfrm>
              <a:prstGeom prst="line">
                <a:avLst/>
              </a:prstGeom>
              <a:noFill/>
              <a:ln w="12700" cap="rnd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103" name="Freeform 78">
                <a:extLst>
                  <a:ext uri="{FF2B5EF4-FFF2-40B4-BE49-F238E27FC236}">
                    <a16:creationId xmlns:a16="http://schemas.microsoft.com/office/drawing/2014/main" id="{352049BC-DDB5-415D-9896-47BC9830ABB5}"/>
                  </a:ext>
                </a:extLst>
              </p:cNvPr>
              <p:cNvSpPr/>
              <p:nvPr/>
            </p:nvSpPr>
            <p:spPr bwMode="auto">
              <a:xfrm>
                <a:off x="128891" y="81039"/>
                <a:ext cx="26363" cy="141120"/>
              </a:xfrm>
              <a:custGeom>
                <a:avLst/>
                <a:gdLst>
                  <a:gd name="T0" fmla="*/ 0 w 27"/>
                  <a:gd name="T1" fmla="*/ 0 h 101"/>
                  <a:gd name="T2" fmla="*/ 13 w 27"/>
                  <a:gd name="T3" fmla="*/ 0 h 101"/>
                  <a:gd name="T4" fmla="*/ 13 w 27"/>
                  <a:gd name="T5" fmla="*/ 101 h 101"/>
                  <a:gd name="T6" fmla="*/ 27 w 27"/>
                  <a:gd name="T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01" extrusionOk="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1"/>
                    </a:lnTo>
                    <a:lnTo>
                      <a:pt x="27" y="101"/>
                    </a:lnTo>
                  </a:path>
                </a:pathLst>
              </a:custGeom>
              <a:noFill/>
              <a:ln w="12700" cap="rnd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104" name="Freeform 79">
                <a:extLst>
                  <a:ext uri="{FF2B5EF4-FFF2-40B4-BE49-F238E27FC236}">
                    <a16:creationId xmlns:a16="http://schemas.microsoft.com/office/drawing/2014/main" id="{D5EE5986-D11D-40BB-A5C6-4468CC8A6582}"/>
                  </a:ext>
                </a:extLst>
              </p:cNvPr>
              <p:cNvSpPr/>
              <p:nvPr/>
            </p:nvSpPr>
            <p:spPr bwMode="auto">
              <a:xfrm>
                <a:off x="180643" y="86628"/>
                <a:ext cx="17575" cy="135532"/>
              </a:xfrm>
              <a:custGeom>
                <a:avLst/>
                <a:gdLst>
                  <a:gd name="T0" fmla="*/ 0 w 18"/>
                  <a:gd name="T1" fmla="*/ 0 h 97"/>
                  <a:gd name="T2" fmla="*/ 9 w 18"/>
                  <a:gd name="T3" fmla="*/ 0 h 97"/>
                  <a:gd name="T4" fmla="*/ 9 w 18"/>
                  <a:gd name="T5" fmla="*/ 97 h 97"/>
                  <a:gd name="T6" fmla="*/ 18 w 18"/>
                  <a:gd name="T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7" extrusionOk="0">
                    <a:moveTo>
                      <a:pt x="0" y="0"/>
                    </a:moveTo>
                    <a:lnTo>
                      <a:pt x="9" y="0"/>
                    </a:lnTo>
                    <a:lnTo>
                      <a:pt x="9" y="97"/>
                    </a:lnTo>
                    <a:lnTo>
                      <a:pt x="18" y="97"/>
                    </a:lnTo>
                  </a:path>
                </a:pathLst>
              </a:custGeom>
              <a:noFill/>
              <a:ln w="12700" cap="rnd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105" name="Freeform 80">
                <a:extLst>
                  <a:ext uri="{FF2B5EF4-FFF2-40B4-BE49-F238E27FC236}">
                    <a16:creationId xmlns:a16="http://schemas.microsoft.com/office/drawing/2014/main" id="{633D6934-2E46-4D05-812D-AEF5587ECD44}"/>
                  </a:ext>
                </a:extLst>
              </p:cNvPr>
              <p:cNvSpPr/>
              <p:nvPr/>
            </p:nvSpPr>
            <p:spPr bwMode="auto">
              <a:xfrm>
                <a:off x="223607" y="93614"/>
                <a:ext cx="17575" cy="128545"/>
              </a:xfrm>
              <a:custGeom>
                <a:avLst/>
                <a:gdLst>
                  <a:gd name="T0" fmla="*/ 0 w 18"/>
                  <a:gd name="T1" fmla="*/ 0 h 92"/>
                  <a:gd name="T2" fmla="*/ 9 w 18"/>
                  <a:gd name="T3" fmla="*/ 0 h 92"/>
                  <a:gd name="T4" fmla="*/ 9 w 18"/>
                  <a:gd name="T5" fmla="*/ 92 h 92"/>
                  <a:gd name="T6" fmla="*/ 18 w 18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2" extrusionOk="0">
                    <a:moveTo>
                      <a:pt x="0" y="0"/>
                    </a:moveTo>
                    <a:lnTo>
                      <a:pt x="9" y="0"/>
                    </a:lnTo>
                    <a:lnTo>
                      <a:pt x="9" y="92"/>
                    </a:lnTo>
                    <a:lnTo>
                      <a:pt x="18" y="92"/>
                    </a:lnTo>
                  </a:path>
                </a:pathLst>
              </a:custGeom>
              <a:noFill/>
              <a:ln w="12700" cap="rnd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106" name="Line 81">
                <a:extLst>
                  <a:ext uri="{FF2B5EF4-FFF2-40B4-BE49-F238E27FC236}">
                    <a16:creationId xmlns:a16="http://schemas.microsoft.com/office/drawing/2014/main" id="{E8A60DDC-4075-4E1B-BC05-42634DE4C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63" y="25149"/>
                <a:ext cx="0" cy="252899"/>
              </a:xfrm>
              <a:prstGeom prst="line">
                <a:avLst/>
              </a:prstGeom>
              <a:noFill/>
              <a:ln w="12700" cap="rnd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107" name="Line 82">
                <a:extLst>
                  <a:ext uri="{FF2B5EF4-FFF2-40B4-BE49-F238E27FC236}">
                    <a16:creationId xmlns:a16="http://schemas.microsoft.com/office/drawing/2014/main" id="{4C5065A7-6E2A-4900-BBEA-EA1DB415C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63" y="155092"/>
                <a:ext cx="17575" cy="0"/>
              </a:xfrm>
              <a:prstGeom prst="line">
                <a:avLst/>
              </a:prstGeom>
              <a:noFill/>
              <a:ln w="12700" cap="rnd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108" name="Line 83">
                <a:extLst>
                  <a:ext uri="{FF2B5EF4-FFF2-40B4-BE49-F238E27FC236}">
                    <a16:creationId xmlns:a16="http://schemas.microsoft.com/office/drawing/2014/main" id="{C851E2B2-1987-4514-9D29-9018CE31F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69" y="155092"/>
                <a:ext cx="12693" cy="0"/>
              </a:xfrm>
              <a:prstGeom prst="line">
                <a:avLst/>
              </a:prstGeom>
              <a:noFill/>
              <a:ln w="12700" cap="rnd">
                <a:solidFill>
                  <a:srgbClr val="80828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>
                  <a:latin typeface="Arial"/>
                </a:endParaRPr>
              </a:p>
            </p:txBody>
          </p:sp>
        </p:grpSp>
      </p:grpSp>
      <p:grpSp>
        <p:nvGrpSpPr>
          <p:cNvPr id="109" name="Группа 73">
            <a:extLst>
              <a:ext uri="{FF2B5EF4-FFF2-40B4-BE49-F238E27FC236}">
                <a16:creationId xmlns:a16="http://schemas.microsoft.com/office/drawing/2014/main" id="{52F31E2D-42E2-4D90-B39D-E1C5E274BB7A}"/>
              </a:ext>
            </a:extLst>
          </p:cNvPr>
          <p:cNvGrpSpPr/>
          <p:nvPr/>
        </p:nvGrpSpPr>
        <p:grpSpPr bwMode="auto">
          <a:xfrm>
            <a:off x="2963096" y="3787404"/>
            <a:ext cx="571005" cy="645553"/>
            <a:chOff x="0" y="0"/>
            <a:chExt cx="409434" cy="593386"/>
          </a:xfrm>
        </p:grpSpPr>
        <p:sp>
          <p:nvSpPr>
            <p:cNvPr id="110" name="Freeform 123">
              <a:extLst>
                <a:ext uri="{FF2B5EF4-FFF2-40B4-BE49-F238E27FC236}">
                  <a16:creationId xmlns:a16="http://schemas.microsoft.com/office/drawing/2014/main" id="{FEC21A2A-90D5-4130-B85F-562E762B4008}"/>
                </a:ext>
              </a:extLst>
            </p:cNvPr>
            <p:cNvSpPr/>
            <p:nvPr/>
          </p:nvSpPr>
          <p:spPr bwMode="auto">
            <a:xfrm>
              <a:off x="0" y="478185"/>
              <a:ext cx="409434" cy="115200"/>
            </a:xfrm>
            <a:custGeom>
              <a:avLst/>
              <a:gdLst>
                <a:gd name="T0" fmla="*/ 0 w 273"/>
                <a:gd name="T1" fmla="*/ 53 h 53"/>
                <a:gd name="T2" fmla="*/ 0 w 273"/>
                <a:gd name="T3" fmla="*/ 0 h 53"/>
                <a:gd name="T4" fmla="*/ 273 w 273"/>
                <a:gd name="T5" fmla="*/ 0 h 53"/>
                <a:gd name="T6" fmla="*/ 273 w 27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53" extrusionOk="0">
                  <a:moveTo>
                    <a:pt x="0" y="53"/>
                  </a:moveTo>
                  <a:lnTo>
                    <a:pt x="0" y="0"/>
                  </a:lnTo>
                  <a:lnTo>
                    <a:pt x="273" y="0"/>
                  </a:lnTo>
                  <a:lnTo>
                    <a:pt x="273" y="53"/>
                  </a:lnTo>
                </a:path>
              </a:pathLst>
            </a:cu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11" name="Freeform 124">
              <a:extLst>
                <a:ext uri="{FF2B5EF4-FFF2-40B4-BE49-F238E27FC236}">
                  <a16:creationId xmlns:a16="http://schemas.microsoft.com/office/drawing/2014/main" id="{5B9A75BE-0917-463E-8BDD-03808E950D97}"/>
                </a:ext>
              </a:extLst>
            </p:cNvPr>
            <p:cNvSpPr/>
            <p:nvPr/>
          </p:nvSpPr>
          <p:spPr bwMode="auto">
            <a:xfrm>
              <a:off x="59989" y="545567"/>
              <a:ext cx="112482" cy="47817"/>
            </a:xfrm>
            <a:custGeom>
              <a:avLst/>
              <a:gdLst>
                <a:gd name="T0" fmla="*/ 0 w 75"/>
                <a:gd name="T1" fmla="*/ 22 h 22"/>
                <a:gd name="T2" fmla="*/ 0 w 75"/>
                <a:gd name="T3" fmla="*/ 0 h 22"/>
                <a:gd name="T4" fmla="*/ 75 w 75"/>
                <a:gd name="T5" fmla="*/ 0 h 22"/>
                <a:gd name="T6" fmla="*/ 75 w 75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2" extrusionOk="0">
                  <a:moveTo>
                    <a:pt x="0" y="22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75" y="22"/>
                  </a:lnTo>
                </a:path>
              </a:pathLst>
            </a:cu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12" name="Freeform 125">
              <a:extLst>
                <a:ext uri="{FF2B5EF4-FFF2-40B4-BE49-F238E27FC236}">
                  <a16:creationId xmlns:a16="http://schemas.microsoft.com/office/drawing/2014/main" id="{1C03F715-41E3-4708-B762-5976D28DF12A}"/>
                </a:ext>
              </a:extLst>
            </p:cNvPr>
            <p:cNvSpPr/>
            <p:nvPr/>
          </p:nvSpPr>
          <p:spPr bwMode="auto">
            <a:xfrm>
              <a:off x="230962" y="545567"/>
              <a:ext cx="119980" cy="47817"/>
            </a:xfrm>
            <a:custGeom>
              <a:avLst/>
              <a:gdLst>
                <a:gd name="T0" fmla="*/ 0 w 80"/>
                <a:gd name="T1" fmla="*/ 22 h 22"/>
                <a:gd name="T2" fmla="*/ 0 w 80"/>
                <a:gd name="T3" fmla="*/ 0 h 22"/>
                <a:gd name="T4" fmla="*/ 80 w 80"/>
                <a:gd name="T5" fmla="*/ 0 h 22"/>
                <a:gd name="T6" fmla="*/ 80 w 80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22" extrusionOk="0">
                  <a:moveTo>
                    <a:pt x="0" y="22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80" y="22"/>
                  </a:lnTo>
                </a:path>
              </a:pathLst>
            </a:cu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13" name="Line 126">
              <a:extLst>
                <a:ext uri="{FF2B5EF4-FFF2-40B4-BE49-F238E27FC236}">
                  <a16:creationId xmlns:a16="http://schemas.microsoft.com/office/drawing/2014/main" id="{6346C4AC-CC51-4447-834D-03A435F60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92" y="545567"/>
              <a:ext cx="20995" cy="0"/>
            </a:xfrm>
            <a:prstGeom prst="line">
              <a:avLst/>
            </a:pr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14" name="Line 127">
              <a:extLst>
                <a:ext uri="{FF2B5EF4-FFF2-40B4-BE49-F238E27FC236}">
                  <a16:creationId xmlns:a16="http://schemas.microsoft.com/office/drawing/2014/main" id="{9D6C5A18-A2C7-403F-A609-6D0E11E4D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465" y="545567"/>
              <a:ext cx="19496" cy="0"/>
            </a:xfrm>
            <a:prstGeom prst="line">
              <a:avLst/>
            </a:pr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15" name="Line 128">
              <a:extLst>
                <a:ext uri="{FF2B5EF4-FFF2-40B4-BE49-F238E27FC236}">
                  <a16:creationId xmlns:a16="http://schemas.microsoft.com/office/drawing/2014/main" id="{8DD959CD-57FC-4AE8-B9D0-FB90723FB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937" y="545567"/>
              <a:ext cx="19496" cy="0"/>
            </a:xfrm>
            <a:prstGeom prst="line">
              <a:avLst/>
            </a:pr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16" name="Freeform 129">
              <a:extLst>
                <a:ext uri="{FF2B5EF4-FFF2-40B4-BE49-F238E27FC236}">
                  <a16:creationId xmlns:a16="http://schemas.microsoft.com/office/drawing/2014/main" id="{4191AE22-8581-4613-B76B-5EB4D3A98F75}"/>
                </a:ext>
              </a:extLst>
            </p:cNvPr>
            <p:cNvSpPr/>
            <p:nvPr/>
          </p:nvSpPr>
          <p:spPr bwMode="auto">
            <a:xfrm>
              <a:off x="205466" y="239092"/>
              <a:ext cx="178471" cy="239092"/>
            </a:xfrm>
            <a:custGeom>
              <a:avLst/>
              <a:gdLst>
                <a:gd name="T0" fmla="*/ 119 w 119"/>
                <a:gd name="T1" fmla="*/ 110 h 110"/>
                <a:gd name="T2" fmla="*/ 119 w 119"/>
                <a:gd name="T3" fmla="*/ 0 h 110"/>
                <a:gd name="T4" fmla="*/ 0 w 119"/>
                <a:gd name="T5" fmla="*/ 0 h 110"/>
                <a:gd name="T6" fmla="*/ 0 w 119"/>
                <a:gd name="T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10" extrusionOk="0">
                  <a:moveTo>
                    <a:pt x="119" y="110"/>
                  </a:moveTo>
                  <a:lnTo>
                    <a:pt x="119" y="0"/>
                  </a:lnTo>
                  <a:lnTo>
                    <a:pt x="0" y="0"/>
                  </a:lnTo>
                  <a:lnTo>
                    <a:pt x="0" y="110"/>
                  </a:lnTo>
                </a:path>
              </a:pathLst>
            </a:cu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17" name="Freeform 130">
              <a:extLst>
                <a:ext uri="{FF2B5EF4-FFF2-40B4-BE49-F238E27FC236}">
                  <a16:creationId xmlns:a16="http://schemas.microsoft.com/office/drawing/2014/main" id="{26747551-4753-4B49-8EB0-0983D71885D2}"/>
                </a:ext>
              </a:extLst>
            </p:cNvPr>
            <p:cNvSpPr/>
            <p:nvPr/>
          </p:nvSpPr>
          <p:spPr bwMode="auto">
            <a:xfrm>
              <a:off x="271455" y="239092"/>
              <a:ext cx="46492" cy="47817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2 h 22"/>
                <a:gd name="T4" fmla="*/ 0 w 31"/>
                <a:gd name="T5" fmla="*/ 22 h 22"/>
                <a:gd name="T6" fmla="*/ 0 w 3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2" extrusionOk="0">
                  <a:moveTo>
                    <a:pt x="31" y="0"/>
                  </a:moveTo>
                  <a:lnTo>
                    <a:pt x="31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18" name="Line 131">
              <a:extLst>
                <a:ext uri="{FF2B5EF4-FFF2-40B4-BE49-F238E27FC236}">
                  <a16:creationId xmlns:a16="http://schemas.microsoft.com/office/drawing/2014/main" id="{EE85CF99-64F9-450B-8720-BC5B646D0B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948" y="419500"/>
              <a:ext cx="25495" cy="0"/>
            </a:xfrm>
            <a:prstGeom prst="line">
              <a:avLst/>
            </a:pr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19" name="Freeform 132">
              <a:extLst>
                <a:ext uri="{FF2B5EF4-FFF2-40B4-BE49-F238E27FC236}">
                  <a16:creationId xmlns:a16="http://schemas.microsoft.com/office/drawing/2014/main" id="{85699FA6-FC04-4D98-99C0-A8D7D2F2418B}"/>
                </a:ext>
              </a:extLst>
            </p:cNvPr>
            <p:cNvSpPr/>
            <p:nvPr/>
          </p:nvSpPr>
          <p:spPr bwMode="auto">
            <a:xfrm>
              <a:off x="59989" y="0"/>
              <a:ext cx="178471" cy="239092"/>
            </a:xfrm>
            <a:custGeom>
              <a:avLst/>
              <a:gdLst>
                <a:gd name="T0" fmla="*/ 119 w 119"/>
                <a:gd name="T1" fmla="*/ 110 h 110"/>
                <a:gd name="T2" fmla="*/ 119 w 119"/>
                <a:gd name="T3" fmla="*/ 0 h 110"/>
                <a:gd name="T4" fmla="*/ 0 w 119"/>
                <a:gd name="T5" fmla="*/ 0 h 110"/>
                <a:gd name="T6" fmla="*/ 0 w 119"/>
                <a:gd name="T7" fmla="*/ 8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10" extrusionOk="0">
                  <a:moveTo>
                    <a:pt x="119" y="110"/>
                  </a:moveTo>
                  <a:lnTo>
                    <a:pt x="119" y="0"/>
                  </a:lnTo>
                  <a:lnTo>
                    <a:pt x="0" y="0"/>
                  </a:lnTo>
                  <a:lnTo>
                    <a:pt x="0" y="83"/>
                  </a:lnTo>
                </a:path>
              </a:pathLst>
            </a:cu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20" name="Freeform 133">
              <a:extLst>
                <a:ext uri="{FF2B5EF4-FFF2-40B4-BE49-F238E27FC236}">
                  <a16:creationId xmlns:a16="http://schemas.microsoft.com/office/drawing/2014/main" id="{378CFFA9-BC0B-47DA-BA14-5DE22F25869B}"/>
                </a:ext>
              </a:extLst>
            </p:cNvPr>
            <p:cNvSpPr/>
            <p:nvPr/>
          </p:nvSpPr>
          <p:spPr bwMode="auto">
            <a:xfrm>
              <a:off x="125979" y="0"/>
              <a:ext cx="46492" cy="47817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2 h 22"/>
                <a:gd name="T4" fmla="*/ 0 w 31"/>
                <a:gd name="T5" fmla="*/ 22 h 22"/>
                <a:gd name="T6" fmla="*/ 0 w 3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2" extrusionOk="0">
                  <a:moveTo>
                    <a:pt x="31" y="0"/>
                  </a:moveTo>
                  <a:lnTo>
                    <a:pt x="31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21" name="Line 134">
              <a:extLst>
                <a:ext uri="{FF2B5EF4-FFF2-40B4-BE49-F238E27FC236}">
                  <a16:creationId xmlns:a16="http://schemas.microsoft.com/office/drawing/2014/main" id="{7D5FCF2B-701C-4CA1-B3EF-84EA859FC0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471" y="180406"/>
              <a:ext cx="25495" cy="0"/>
            </a:xfrm>
            <a:prstGeom prst="line">
              <a:avLst/>
            </a:prstGeom>
            <a:noFill/>
            <a:ln w="12700" cap="sq">
              <a:solidFill>
                <a:srgbClr val="808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22" name="Freeform 135">
              <a:extLst>
                <a:ext uri="{FF2B5EF4-FFF2-40B4-BE49-F238E27FC236}">
                  <a16:creationId xmlns:a16="http://schemas.microsoft.com/office/drawing/2014/main" id="{707EA81F-B8A6-4AAF-8E91-8C7E5F63970F}"/>
                </a:ext>
              </a:extLst>
            </p:cNvPr>
            <p:cNvSpPr/>
            <p:nvPr/>
          </p:nvSpPr>
          <p:spPr bwMode="auto">
            <a:xfrm>
              <a:off x="26994" y="239092"/>
              <a:ext cx="178471" cy="239092"/>
            </a:xfrm>
            <a:custGeom>
              <a:avLst/>
              <a:gdLst>
                <a:gd name="T0" fmla="*/ 119 w 119"/>
                <a:gd name="T1" fmla="*/ 110 h 110"/>
                <a:gd name="T2" fmla="*/ 119 w 119"/>
                <a:gd name="T3" fmla="*/ 0 h 110"/>
                <a:gd name="T4" fmla="*/ 0 w 119"/>
                <a:gd name="T5" fmla="*/ 0 h 110"/>
                <a:gd name="T6" fmla="*/ 0 w 119"/>
                <a:gd name="T7" fmla="*/ 8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10" extrusionOk="0">
                  <a:moveTo>
                    <a:pt x="119" y="110"/>
                  </a:moveTo>
                  <a:lnTo>
                    <a:pt x="119" y="0"/>
                  </a:lnTo>
                  <a:lnTo>
                    <a:pt x="0" y="0"/>
                  </a:lnTo>
                  <a:lnTo>
                    <a:pt x="0" y="83"/>
                  </a:lnTo>
                </a:path>
              </a:pathLst>
            </a:custGeom>
            <a:noFill/>
            <a:ln w="12700" cap="rnd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23" name="Freeform 136">
              <a:extLst>
                <a:ext uri="{FF2B5EF4-FFF2-40B4-BE49-F238E27FC236}">
                  <a16:creationId xmlns:a16="http://schemas.microsoft.com/office/drawing/2014/main" id="{C6BB7629-7874-4062-9D80-7BBE6CEC81B2}"/>
                </a:ext>
              </a:extLst>
            </p:cNvPr>
            <p:cNvSpPr/>
            <p:nvPr/>
          </p:nvSpPr>
          <p:spPr bwMode="auto">
            <a:xfrm>
              <a:off x="92984" y="239092"/>
              <a:ext cx="44991" cy="47817"/>
            </a:xfrm>
            <a:custGeom>
              <a:avLst/>
              <a:gdLst>
                <a:gd name="T0" fmla="*/ 30 w 30"/>
                <a:gd name="T1" fmla="*/ 0 h 22"/>
                <a:gd name="T2" fmla="*/ 30 w 30"/>
                <a:gd name="T3" fmla="*/ 22 h 22"/>
                <a:gd name="T4" fmla="*/ 0 w 30"/>
                <a:gd name="T5" fmla="*/ 22 h 22"/>
                <a:gd name="T6" fmla="*/ 0 w 30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2" extrusionOk="0">
                  <a:moveTo>
                    <a:pt x="30" y="0"/>
                  </a:moveTo>
                  <a:lnTo>
                    <a:pt x="30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24" name="Line 137">
              <a:extLst>
                <a:ext uri="{FF2B5EF4-FFF2-40B4-BE49-F238E27FC236}">
                  <a16:creationId xmlns:a16="http://schemas.microsoft.com/office/drawing/2014/main" id="{C85F5F13-03EC-443C-B149-4FA95858BF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7977" y="419500"/>
              <a:ext cx="26994" cy="0"/>
            </a:xfrm>
            <a:prstGeom prst="line">
              <a:avLst/>
            </a:prstGeom>
            <a:noFill/>
            <a:ln w="12700" cap="rnd">
              <a:solidFill>
                <a:srgbClr val="ED1C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D29040CE-91EB-4FFC-936A-B075EE9D4EE4}"/>
              </a:ext>
            </a:extLst>
          </p:cNvPr>
          <p:cNvSpPr txBox="1"/>
          <p:nvPr/>
        </p:nvSpPr>
        <p:spPr>
          <a:xfrm>
            <a:off x="360043" y="1343007"/>
            <a:ext cx="4910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Global Ports</a:t>
            </a:r>
            <a:r>
              <a:rPr lang="ru-RU" sz="1000" b="0" i="0" u="none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 имеет большой опыт в перевалке насыпных грузов и уже 4 года успешно работает с удобрениями по технологии </a:t>
            </a:r>
            <a:r>
              <a:rPr lang="en-US" sz="1000" b="0" i="0" u="none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Smart-bulk. </a:t>
            </a:r>
            <a:endParaRPr lang="ru-RU" sz="1000" b="0" i="0" u="none" dirty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endParaRPr lang="ru-RU" sz="1000" dirty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algn="just"/>
            <a:r>
              <a:rPr lang="ru-RU" sz="1000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В 2022 году компания инвестировала в приобретение специализированных </a:t>
            </a:r>
            <a:r>
              <a:rPr lang="ru-RU" sz="1000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балк</a:t>
            </a:r>
            <a:r>
              <a:rPr lang="ru-RU" sz="1000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-контейнеров и специализированных спредеров для перевалки насыпных грузов (удобрения, пеллеты, зерно и другие).</a:t>
            </a:r>
          </a:p>
          <a:p>
            <a:pPr algn="just"/>
            <a:endParaRPr lang="ru-RU" sz="1000" dirty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r>
              <a:rPr lang="ru-RU" sz="1000" dirty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</a:t>
            </a:r>
            <a:endParaRPr lang="ru-RU" sz="10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9EC1631-FE05-43E3-9BBD-38C000E5FA8D}"/>
              </a:ext>
            </a:extLst>
          </p:cNvPr>
          <p:cNvSpPr txBox="1"/>
          <p:nvPr/>
        </p:nvSpPr>
        <p:spPr>
          <a:xfrm>
            <a:off x="487999" y="2425316"/>
            <a:ext cx="4404828" cy="25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ts val="14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solidFill>
                  <a:schemeClr val="tx2"/>
                </a:solidFill>
                <a:latin typeface="Arial"/>
              </a:rPr>
              <a:t>2000 контейнеров и 2 спредера поступят в </a:t>
            </a:r>
            <a:r>
              <a:rPr lang="en-US" sz="1000" b="1" dirty="0">
                <a:solidFill>
                  <a:schemeClr val="tx2"/>
                </a:solidFill>
                <a:latin typeface="Arial"/>
              </a:rPr>
              <a:t>I</a:t>
            </a:r>
            <a:r>
              <a:rPr lang="ru-RU" sz="1000" b="1" dirty="0">
                <a:solidFill>
                  <a:schemeClr val="tx2"/>
                </a:solidFill>
                <a:latin typeface="Arial"/>
              </a:rPr>
              <a:t> кв. 2023 г.</a:t>
            </a:r>
            <a:endParaRPr lang="ru-RU" sz="1000" b="1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8CEC929-A17A-43BB-8E93-8FA26897B9BA}"/>
              </a:ext>
            </a:extLst>
          </p:cNvPr>
          <p:cNvSpPr txBox="1"/>
          <p:nvPr/>
        </p:nvSpPr>
        <p:spPr>
          <a:xfrm>
            <a:off x="487051" y="2809182"/>
            <a:ext cx="4404828" cy="25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ts val="14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solidFill>
                  <a:schemeClr val="tx2"/>
                </a:solidFill>
                <a:latin typeface="Arial"/>
              </a:rPr>
              <a:t>1500 контейнеров и 2 спредера поступят в </a:t>
            </a:r>
            <a:r>
              <a:rPr lang="en-US" sz="1000" b="1" dirty="0">
                <a:solidFill>
                  <a:schemeClr val="tx2"/>
                </a:solidFill>
                <a:latin typeface="Arial"/>
              </a:rPr>
              <a:t>III</a:t>
            </a:r>
            <a:r>
              <a:rPr lang="ru-RU" sz="1000" b="1" dirty="0">
                <a:solidFill>
                  <a:schemeClr val="tx2"/>
                </a:solidFill>
                <a:latin typeface="Arial"/>
              </a:rPr>
              <a:t> кв. 2023 г.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320417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единительная линия 39"/>
          <p:cNvCxnSpPr/>
          <p:nvPr/>
        </p:nvCxnSpPr>
        <p:spPr>
          <a:xfrm flipH="1">
            <a:off x="5559978" y="2551206"/>
            <a:ext cx="1064250" cy="2250510"/>
          </a:xfrm>
          <a:prstGeom prst="line">
            <a:avLst/>
          </a:prstGeom>
          <a:ln w="12700">
            <a:solidFill>
              <a:srgbClr val="E31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F7BAED-B0EC-4AF7-9CF5-061F8CC73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86" y="1957400"/>
            <a:ext cx="5147434" cy="1846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E49CC-9C44-4958-941C-DC1F2938D651}"/>
              </a:ext>
            </a:extLst>
          </p:cNvPr>
          <p:cNvSpPr txBox="1"/>
          <p:nvPr/>
        </p:nvSpPr>
        <p:spPr>
          <a:xfrm>
            <a:off x="179512" y="85192"/>
            <a:ext cx="1620180" cy="5400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D146CC7-08C7-4EEC-956A-2EF688F4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188" y="3610418"/>
            <a:ext cx="3311525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ООО «УК Глобал </a:t>
            </a:r>
            <a:r>
              <a:rPr lang="ru-RU" altLang="ru-RU" sz="1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Портс</a:t>
            </a:r>
            <a:r>
              <a:rPr lang="ru-RU" alt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»</a:t>
            </a:r>
          </a:p>
          <a:p>
            <a:pPr algn="just" eaLnBrk="1" hangingPunct="1">
              <a:defRPr/>
            </a:pP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Россия, 198095, Россия, Санкт-Петербург, </a:t>
            </a:r>
          </a:p>
          <a:p>
            <a:pPr algn="just" eaLnBrk="1" hangingPunct="1">
              <a:defRPr/>
            </a:pP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Вольный остров, 4</a:t>
            </a:r>
          </a:p>
          <a:p>
            <a:pPr algn="just" eaLnBrk="1" hangingPunct="1">
              <a:defRPr/>
            </a:pP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hlinkClick r:id="rId3"/>
              </a:rPr>
              <a:t>www.globalports.com</a:t>
            </a:r>
            <a:endParaRPr lang="ru-RU" alt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en-US" alt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alt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Поддержка клиентов</a:t>
            </a:r>
          </a:p>
          <a:p>
            <a:pPr algn="just" eaLnBrk="1" hangingPunct="1">
              <a:defRPr/>
            </a:pP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8</a:t>
            </a:r>
            <a:r>
              <a:rPr lang="en-US" alt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800</a:t>
            </a:r>
            <a:r>
              <a:rPr lang="en-US" alt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201</a:t>
            </a:r>
            <a:r>
              <a:rPr lang="en-US" alt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24</a:t>
            </a:r>
            <a:r>
              <a:rPr lang="en-US" alt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24</a:t>
            </a:r>
          </a:p>
          <a:p>
            <a:pPr algn="just" eaLnBrk="1" hangingPunct="1">
              <a:defRPr/>
            </a:pP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+7 812 335 77 77</a:t>
            </a:r>
          </a:p>
          <a:p>
            <a:pPr algn="just" eaLnBrk="1" hangingPunct="1">
              <a:defRPr/>
            </a:pPr>
            <a:r>
              <a:rPr lang="en-US" alt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hlinkClick r:id="rId4"/>
              </a:rPr>
              <a:t>customer_service@globalports.com</a:t>
            </a:r>
            <a:r>
              <a:rPr lang="ru-RU" alt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en-US" alt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Объект 69" hidden="1">
            <a:extLst>
              <a:ext uri="{FF2B5EF4-FFF2-40B4-BE49-F238E27FC236}">
                <a16:creationId xmlns:a16="http://schemas.microsoft.com/office/drawing/2014/main" id="{ACCC7897-2D31-4978-8722-332B4C9C02C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89306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Слайд think-cell" r:id="rId38" imgW="395" imgH="396" progId="TCLayout.ActiveDocument.1">
                  <p:embed/>
                </p:oleObj>
              </mc:Choice>
              <mc:Fallback>
                <p:oleObj name="Слайд think-cell" r:id="rId38" imgW="395" imgH="396" progId="TCLayout.ActiveDocument.1">
                  <p:embed/>
                  <p:pic>
                    <p:nvPicPr>
                      <p:cNvPr id="70" name="Объект 69" hidden="1">
                        <a:extLst>
                          <a:ext uri="{FF2B5EF4-FFF2-40B4-BE49-F238E27FC236}">
                            <a16:creationId xmlns:a16="http://schemas.microsoft.com/office/drawing/2014/main" id="{ACCC7897-2D31-4978-8722-332B4C9C02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C507591C-B691-4461-AE05-3C77C111389E}"/>
              </a:ext>
            </a:extLst>
          </p:cNvPr>
          <p:cNvSpPr/>
          <p:nvPr/>
        </p:nvSpPr>
        <p:spPr>
          <a:xfrm>
            <a:off x="534988" y="1566466"/>
            <a:ext cx="5469802" cy="3748027"/>
          </a:xfrm>
          <a:prstGeom prst="rect">
            <a:avLst/>
          </a:prstGeom>
          <a:solidFill>
            <a:srgbClr val="807F83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7F83"/>
              </a:solidFill>
              <a:latin typeface="Arial" panose="020B0604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F9FE7E3-B32C-4873-9B39-5EF75CD95375}"/>
              </a:ext>
            </a:extLst>
          </p:cNvPr>
          <p:cNvSpPr/>
          <p:nvPr/>
        </p:nvSpPr>
        <p:spPr>
          <a:xfrm>
            <a:off x="491502" y="5449129"/>
            <a:ext cx="5228708" cy="198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 b="0" i="0"/>
            </a:pPr>
            <a:r>
              <a:rPr lang="ru-RU" sz="700" i="1" dirty="0">
                <a:solidFill>
                  <a:schemeClr val="accent3"/>
                </a:solidFill>
                <a:latin typeface="Arial" panose="020B0604020202020204" pitchFamily="34" charset="0"/>
              </a:rPr>
              <a:t>Источник: данные АСОП</a:t>
            </a:r>
            <a:endParaRPr lang="en-GB" sz="700" i="1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9D6735FB-6D4F-49C2-983C-EAD0CFD24A1E}"/>
              </a:ext>
            </a:extLst>
          </p:cNvPr>
          <p:cNvSpPr/>
          <p:nvPr/>
        </p:nvSpPr>
        <p:spPr>
          <a:xfrm>
            <a:off x="459994" y="5337051"/>
            <a:ext cx="5796644" cy="2000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 b="0" i="0"/>
            </a:pPr>
            <a:r>
              <a:rPr lang="2057" sz="700" i="1" dirty="0">
                <a:solidFill>
                  <a:schemeClr val="accent3"/>
                </a:solidFill>
                <a:latin typeface="Arial" panose="020B0604020202020204" pitchFamily="34" charset="0"/>
              </a:rPr>
              <a:t>*</a:t>
            </a:r>
            <a:r>
              <a:rPr lang="en-US" sz="700" i="1" dirty="0">
                <a:solidFill>
                  <a:schemeClr val="accent3"/>
                </a:solidFill>
                <a:latin typeface="Arial" panose="020B0604020202020204" pitchFamily="34" charset="0"/>
              </a:rPr>
              <a:t> </a:t>
            </a:r>
            <a:r>
              <a:rPr lang="ru-RU" sz="700" i="1" dirty="0">
                <a:solidFill>
                  <a:schemeClr val="accent3"/>
                </a:solidFill>
                <a:latin typeface="Arial" panose="020B0604020202020204" pitchFamily="34" charset="0"/>
              </a:rPr>
              <a:t>Включая Калининград; Арктические порты; порты Юга, кроме Новороссийска; а также порты Камчатки, Сахалина и Магадана.</a:t>
            </a:r>
            <a:endParaRPr lang="en-GB" sz="700" i="1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F4BBBD-2730-4AB8-BDD3-D85F9650A4F1}"/>
              </a:ext>
            </a:extLst>
          </p:cNvPr>
          <p:cNvSpPr txBox="1"/>
          <p:nvPr/>
        </p:nvSpPr>
        <p:spPr>
          <a:xfrm>
            <a:off x="441065" y="533556"/>
            <a:ext cx="8820472" cy="338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В 2022 году рынок морских перевозок России радикально изменился</a:t>
            </a:r>
          </a:p>
        </p:txBody>
      </p:sp>
      <p:cxnSp>
        <p:nvCxnSpPr>
          <p:cNvPr id="123" name="Прямая соединительная линия 122">
            <a:extLst>
              <a:ext uri="{FF2B5EF4-FFF2-40B4-BE49-F238E27FC236}">
                <a16:creationId xmlns:a16="http://schemas.microsoft.com/office/drawing/2014/main" id="{573C1539-AEB6-4987-B068-6A90BC329340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1854201" y="2057400"/>
            <a:ext cx="1254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9A0A5B78-7674-45EF-8793-8D0F0A78F548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2611439" y="2597150"/>
            <a:ext cx="1254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43EF4A3D-2CF0-47E8-B055-DCBB96913E2D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3367089" y="2538413"/>
            <a:ext cx="1254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0D40A25E-2F9A-482F-B007-F7C2C81AACA5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122739" y="2582863"/>
            <a:ext cx="1254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id="{9B24C661-3150-46A9-B1E3-0CFF9DEADFBD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879976" y="2705100"/>
            <a:ext cx="1254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0" name="Chart 3">
            <a:extLst>
              <a:ext uri="{FF2B5EF4-FFF2-40B4-BE49-F238E27FC236}">
                <a16:creationId xmlns:a16="http://schemas.microsoft.com/office/drawing/2014/main" id="{25D1B597-8410-476E-AC1D-D3E417CE7C4F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90145078"/>
              </p:ext>
            </p:extLst>
          </p:nvPr>
        </p:nvGraphicFramePr>
        <p:xfrm>
          <a:off x="1079500" y="1974850"/>
          <a:ext cx="4702175" cy="311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61D82D0F-6B86-44B4-BE72-3EDE12FDB9FD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5319713" y="1749425"/>
            <a:ext cx="0" cy="72390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F1579D8D-0010-49A5-9555-BEE6B2C56768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 flipV="1">
            <a:off x="1538288" y="1749425"/>
            <a:ext cx="0" cy="7620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3843176E-56CC-4695-B970-D8B59541D164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1538289" y="1749425"/>
            <a:ext cx="3781425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60E7D590-1CB6-430C-BA0F-C2F03EE1F956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352550" y="4616450"/>
            <a:ext cx="373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>
                <a:srgbClr val="EF3E42"/>
              </a:buClr>
              <a:buNone/>
              <a:defRPr/>
            </a:pPr>
            <a:fld id="{4C4B788C-69A3-435D-8231-C924E9A3DDBA}" type="datetime'''6''''''''''''''''''''''''''''7''''''''''''''9'''''''''''''''">
              <a:rPr lang="ru-RU" altLang="en-US" sz="1000" b="1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679</a:t>
            </a:fld>
            <a:br>
              <a:rPr lang="ru-RU" altLang="en-US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C651ECC9-5FC7-47CA-8648-021468E623C5}" type="datetime'''''''''''''''''''''''''''''''''1''6''''''''''''''''%'''">
              <a:rPr lang="ru-RU" altLang="en-US" sz="1000" b="1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16%</a:t>
            </a:fld>
            <a:r>
              <a:rPr lang="ru-RU" sz="1000" b="1" strike="noStrik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40" name="Текст 2">
            <a:extLst>
              <a:ext uri="{FF2B5EF4-FFF2-40B4-BE49-F238E27FC236}">
                <a16:creationId xmlns:a16="http://schemas.microsoft.com/office/drawing/2014/main" id="{17EA08F8-5D9D-471B-A540-4EE7F10E4D38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133975" y="2833688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0AE25B-FCB1-43C5-B105-8181C18EA3B8}" type="datetime'''''''''''''''''''''''''''''7''''''''''''''''''''''''9''''''5'">
              <a:rPr lang="ru-RU" altLang="en-US" sz="1000" b="1" smtClean="0">
                <a:solidFill>
                  <a:srgbClr val="FFFFFF"/>
                </a:solidFill>
              </a:rPr>
              <a:pPr/>
              <a:t>795</a:t>
            </a:fld>
            <a:br>
              <a:rPr lang="ru-RU" altLang="en-US" sz="1000" b="1" dirty="0">
                <a:solidFill>
                  <a:srgbClr val="FFFFFF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1000" b="1" dirty="0">
                <a:solidFill>
                  <a:srgbClr val="FFFFFF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3306FB0A-F81E-4B1F-8440-B480CEAE4227}" type="datetime'''''''''''''''''''''''''''''''''''''''''''2''4''''''''''%'">
              <a:rPr lang="ru-RU" altLang="en-US" sz="1000" b="1" smtClean="0">
                <a:solidFill>
                  <a:srgbClr val="FFFFFF"/>
                </a:solidFill>
              </a:rPr>
              <a:pPr/>
              <a:t>24%</a:t>
            </a:fld>
            <a:r>
              <a:rPr lang="ru-RU" altLang="en-US" sz="1000" b="1" dirty="0">
                <a:solidFill>
                  <a:srgbClr val="FFFFFF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lang="ru-RU" sz="1000" b="1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7A0ABD7F-0D5A-497D-95E3-76292973C92D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963863" y="2490788"/>
            <a:ext cx="174625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8778916-B66A-4235-8B9D-2EF15A4ECF50}" type="datetime'''''''''''''''''''''''8''''''''''''''''''2'''''''''''">
              <a:rPr lang="ru-RU" altLang="en-US" sz="1000" b="1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pPr/>
              <a:t>82</a:t>
            </a:fld>
            <a:endParaRPr lang="ru-RU" sz="1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2BBD86DC-8D0C-44A1-828D-0C6616217324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2152650" y="2251075"/>
            <a:ext cx="2873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F71B82A-9B35-41C4-80AF-2B816062613A}" type="datetime'''-''''''''''''''''''76''''''''''''''''''''''''0'''''''''''">
              <a:rPr lang="ru-RU" altLang="en-US" sz="1000" b="1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-760</a:t>
            </a:fld>
            <a:endParaRPr lang="ru-RU" sz="1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BFD8B4E0-357B-4E37-ADFD-431EBD380844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698875" y="2484438"/>
            <a:ext cx="217488" cy="152400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FC216EA-21EA-46F3-94B8-D2CA8291B86D}" type="datetime'''''''''''''-''''''''''''''62'''''">
              <a:rPr lang="ru-RU" altLang="en-US" sz="1000" b="1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-62</a:t>
            </a:fld>
            <a:endParaRPr lang="ru-RU" sz="1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7F972FAE-0B35-44BE-8494-5466FF78F44A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3654425" y="5048250"/>
            <a:ext cx="3048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>
                <a:srgbClr val="EF3E42"/>
              </a:buClr>
              <a:buNone/>
              <a:defRPr/>
            </a:pPr>
            <a:fld id="{B2193145-8CA1-4005-9E0E-2D7D18C4A635}" type="datetime'''''''''Н''''''''''''''''о''в''''о'''''''''''''''''''''''''''">
              <a:rPr lang="ru-RU" altLang="en-US" sz="900" b="1" smtClean="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Ново</a:t>
            </a:fld>
            <a:endParaRPr kumimoji="0" lang="ru-RU" sz="900" b="1" i="0" strike="noStrike" kern="1200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F0F2F362-350C-4B83-88EA-14DE416EA18B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421188" y="2566988"/>
            <a:ext cx="2873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>
                <a:srgbClr val="EF3E42"/>
              </a:buClr>
              <a:buNone/>
              <a:defRPr/>
            </a:pPr>
            <a:fld id="{1AB9D179-6FA6-49D1-93EA-07AFB4E010F8}" type="datetime'''''''''''''''''''''''''''''''''''''''''-''''''1''72'''''''''">
              <a:rPr lang="ru-RU" altLang="en-US" sz="1000" b="1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-172</a:t>
            </a:fld>
            <a:endParaRPr lang="ru-RU" sz="1000" b="1" strike="noStrike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CDB9DD17-69C7-4172-B069-0F8D1FED9C43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77863" y="2540000"/>
            <a:ext cx="4540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buClr>
                <a:srgbClr val="EF3E42"/>
              </a:buClr>
              <a:buNone/>
              <a:defRPr/>
            </a:pPr>
            <a:fld id="{79B03003-1ECC-4B19-8E66-DD23CA6DF0B9}" type="datetime'''''''''С''П''''б''''''''''+''''''УЛ'">
              <a:rPr lang="ru-RU" altLang="en-US" sz="900" b="1" smtClean="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СПб+УЛ</a:t>
            </a:fld>
            <a:endParaRPr kumimoji="0" lang="ru-RU" sz="900" b="1" i="0" strike="noStrike" kern="1200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7B79ECB2-5E32-4CA6-93CC-A1E5AA6E10FC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963863" y="5048250"/>
            <a:ext cx="1762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>
                <a:srgbClr val="EF3E42"/>
              </a:buClr>
              <a:buNone/>
              <a:defRPr/>
            </a:pPr>
            <a:fld id="{83F6F6B2-57D5-43E7-94CC-99E6731B8E95}" type="datetime'''''''''''''Д''''''''''''''В'''''''''''''''''''''''''">
              <a:rPr lang="ru-RU" altLang="en-US" sz="900" b="1" smtClean="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ДВ</a:t>
            </a:fld>
            <a:endParaRPr kumimoji="0" lang="ru-RU" sz="900" b="1" i="0" strike="noStrike" kern="1200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2" name="Текст 2">
            <a:extLst>
              <a:ext uri="{FF2B5EF4-FFF2-40B4-BE49-F238E27FC236}">
                <a16:creationId xmlns:a16="http://schemas.microsoft.com/office/drawing/2014/main" id="{8F38B877-D2EA-455A-9877-62583FC8C010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133975" y="4300538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39AD2D-FC42-4237-904C-5B7E7729EDB3}" type="datetime'''''''''''''''''''''55''''''''''2'''''''''''">
              <a:rPr lang="ru-RU" altLang="en-US" sz="1000" b="1" smtClean="0">
                <a:solidFill>
                  <a:srgbClr val="FFFFFF"/>
                </a:solidFill>
              </a:rPr>
              <a:pPr/>
              <a:t>552</a:t>
            </a:fld>
            <a:br>
              <a:rPr lang="ru-RU" altLang="en-US" sz="1000" b="1" dirty="0">
                <a:solidFill>
                  <a:srgbClr val="FFFFFF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1000" b="1" dirty="0">
                <a:solidFill>
                  <a:srgbClr val="FFFFFF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41F5808C-8073-4784-9A89-8F2D8E90B474}" type="datetime'''''''''''''''''''''''1''7''%'''''''''''''''''''''''">
              <a:rPr lang="ru-RU" altLang="en-US" sz="1000" b="1" smtClean="0">
                <a:solidFill>
                  <a:srgbClr val="FFFFFF"/>
                </a:solidFill>
              </a:rPr>
              <a:pPr/>
              <a:t>17%</a:t>
            </a:fld>
            <a:r>
              <a:rPr lang="ru-RU" altLang="en-US" sz="1000" b="1" dirty="0">
                <a:solidFill>
                  <a:srgbClr val="FFFFFF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lang="ru-RU" sz="1000" b="1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D48C706E-3F0F-4AD9-9D40-0BE99F7048DA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133975" y="4676775"/>
            <a:ext cx="373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>
                <a:srgbClr val="EF3E42"/>
              </a:buClr>
              <a:buNone/>
              <a:defRPr/>
            </a:pPr>
            <a:fld id="{941D0A1E-B853-4308-B692-89E0A7E1F695}" type="datetime'''''5''0''''''''''''''''''''''8'''''''''''''">
              <a:rPr lang="ru-RU" altLang="en-US" sz="1000" b="1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508</a:t>
            </a:fld>
            <a:br>
              <a:rPr lang="ru-RU" altLang="en-US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E797CFBF-21FE-4836-9C44-A62A6D908F49}" type="datetime'''''''''''''''''''''1''6%'''''''''''">
              <a:rPr lang="ru-RU" altLang="en-US" sz="1000" b="1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16%</a:t>
            </a:fld>
            <a:r>
              <a:rPr lang="ru-RU" sz="1000" b="1" strike="noStrik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F12730A3-52B9-4560-856D-61E8D9AA942A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362075" y="1863725"/>
            <a:ext cx="3524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0638" tIns="0" rIns="20638" bIns="0" numCol="1" spcCol="0" anchor="b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>
                <a:srgbClr val="EF3E42"/>
              </a:buClr>
              <a:buNone/>
              <a:defRPr/>
            </a:pPr>
            <a:fld id="{0576E342-9B06-4286-B080-6CDB1609EC56}" type="datetime'''''''4''''''''''''''''''''''1''''5''''''8'''''''''''''''''">
              <a:rPr lang="ru-RU" altLang="en-US" sz="1100" b="1" smtClean="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4158</a:t>
            </a:fld>
            <a:endParaRPr kumimoji="0" lang="ru-RU" sz="1100" b="1" i="0" strike="noStrike" kern="1200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BF385173-1E23-4D5A-80CC-901EC7F11D69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5154613" y="5048250"/>
            <a:ext cx="330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>
                <a:srgbClr val="EF3E42"/>
              </a:buClr>
              <a:buNone/>
              <a:defRPr/>
            </a:pPr>
            <a:fld id="{76D08B86-6631-49D1-85CA-6495242B58EC}" type="datetime'''''''''''''9''M'''' ''''''''''''''''2''''''''''''''2'''''''">
              <a:rPr lang="en-US" altLang="en-US" sz="900" b="1" smtClean="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9M 22</a:t>
            </a:fld>
            <a:endParaRPr kumimoji="0" lang="ru-RU" sz="900" b="1" i="0" strike="noStrike" kern="1200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1D7F091A-5A3B-4B75-B3A7-7B593B28C4B0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968375" y="3557588"/>
            <a:ext cx="1635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buClr>
                <a:srgbClr val="EF3E42"/>
              </a:buClr>
              <a:buNone/>
              <a:defRPr/>
            </a:pPr>
            <a:fld id="{A36E50E1-6033-49C0-84E7-B32CA6AA814F}" type="datetime'''''Д''''''''В'''''''''''''''''''''''''''''''''''''''">
              <a:rPr lang="ru-RU" altLang="en-US" sz="900" b="1" smtClean="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ДВ</a:t>
            </a:fld>
            <a:endParaRPr kumimoji="0" lang="ru-RU" sz="900" b="1" i="0" strike="noStrike" kern="1200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F3573491-FADF-46B7-8482-7172F717560C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839788" y="4241800"/>
            <a:ext cx="2921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buClr>
                <a:srgbClr val="EF3E42"/>
              </a:buClr>
              <a:buNone/>
              <a:defRPr/>
            </a:pPr>
            <a:fld id="{41540C96-D9F5-4346-AE6C-FD6CBEA28629}" type="datetime'''Н''''''''''''''''''''''''о''''''''''''''''''''''во'''''''''">
              <a:rPr lang="ru-RU" altLang="en-US" sz="900" b="1" smtClean="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Ново</a:t>
            </a:fld>
            <a:endParaRPr kumimoji="0" lang="ru-RU" sz="900" b="1" i="0" strike="noStrike" kern="1200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5FA0C19A-85A2-4C21-822F-5CD2CADE13AE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736600" y="4700588"/>
            <a:ext cx="3952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buClr>
                <a:srgbClr val="EF3E42"/>
              </a:buClr>
              <a:buNone/>
              <a:defRPr/>
            </a:pPr>
            <a:fld id="{9002E7BD-D2D1-48E5-849B-2FCF9E7D0C36}" type="datetime'Д''''''''р''''''''у''''''г''''и''''''''''''''е'''''''''''''''">
              <a:rPr lang="ru-RU" altLang="en-US" sz="900" b="1" smtClean="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Другие</a:t>
            </a:fld>
            <a:endParaRPr kumimoji="0" lang="ru-RU" sz="900" b="1" i="0" strike="noStrike" kern="1200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ECD12618-1DDF-400A-863B-5BEA00DE8BAC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2062163" y="5048250"/>
            <a:ext cx="466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>
                <a:srgbClr val="EF3E42"/>
              </a:buClr>
              <a:buNone/>
              <a:defRPr/>
            </a:pPr>
            <a:fld id="{5E11888E-F667-4BB4-A870-6339CAF4AF43}" type="datetime'СП''''б''+''''''''''''''''''''''''''''У''''Л'''''''''''''''">
              <a:rPr lang="ru-RU" altLang="en-US" sz="900" b="1" smtClean="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СПб+УЛ</a:t>
            </a:fld>
            <a:endParaRPr kumimoji="0" lang="ru-RU" sz="900" b="1" i="0" strike="noStrike" kern="1200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F96876B3-D92C-430A-87A6-E297C5677DE2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1373188" y="5048250"/>
            <a:ext cx="330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>
                <a:srgbClr val="EF3E42"/>
              </a:buClr>
              <a:buNone/>
              <a:defRPr/>
            </a:pPr>
            <a:fld id="{95F884EF-7F8F-4697-A50C-2417C98DD453}" type="datetime'9''''''''''''M'''''''''''''''''''''''' ''''''2''''''1'''''">
              <a:rPr lang="en-US" altLang="en-US" sz="900" b="1" smtClean="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9M 21</a:t>
            </a:fld>
            <a:endParaRPr kumimoji="0" lang="ru-RU" sz="900" b="1" i="0" strike="noStrike" kern="1200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E2B6A47C-C94E-4E63-9DC5-F419C3E920A0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4338638" y="5048250"/>
            <a:ext cx="4524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>
                <a:srgbClr val="EF3E42"/>
              </a:buClr>
              <a:buNone/>
              <a:defRPr/>
            </a:pPr>
            <a:fld id="{A2AA5F74-9BA9-45A4-99E4-922F521DF8D2}" type="datetime'''''''''''''''''''''''Дру''г''''''и''''е''''''*'''">
              <a:rPr lang="ru-RU" altLang="en-US" sz="900" b="1" smtClean="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Другие*</a:t>
            </a:fld>
            <a:endParaRPr kumimoji="0" lang="ru-RU" sz="900" b="1" i="0" strike="noStrike" kern="1200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5D2BDF20-9A60-4CD4-88CB-024A9E440DA9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352550" y="3473450"/>
            <a:ext cx="373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>
                <a:srgbClr val="EF3E42"/>
              </a:buClr>
              <a:buNone/>
              <a:defRPr/>
            </a:pPr>
            <a:fld id="{5870AC43-CAF5-4F9E-9A7B-0874F6A12B01}" type="datetime'''''1''''''''31''''1'''''''''''''''">
              <a:rPr lang="ru-RU" altLang="en-US" sz="1000" b="1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1311</a:t>
            </a:fld>
            <a:br>
              <a:rPr lang="ru-RU" altLang="en-US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4F1A5E7D-E922-4125-97AD-8CBE410A7523}" type="datetime'''''''''''''''''3''''''''''''''''''''''''2''%'''''''''''''">
              <a:rPr lang="ru-RU" altLang="en-US" sz="1000" b="1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32%</a:t>
            </a:fld>
            <a:r>
              <a:rPr lang="ru-RU" altLang="en-US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ru-RU" sz="1000" b="1" i="0" strike="noStrike" kern="1200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867C29A2-020B-4DE2-8DFB-80289D972A33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1352550" y="2455863"/>
            <a:ext cx="373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>
                <a:srgbClr val="EF3E42"/>
              </a:buClr>
              <a:buNone/>
              <a:defRPr/>
            </a:pPr>
            <a:fld id="{4A4FC164-2CB6-4B7E-810D-20BD9DF0FE5E}" type="datetime'''1''''''5''''''''5''''''''''''''''4'''">
              <a:rPr lang="ru-RU" altLang="en-US" sz="1000" b="1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1554</a:t>
            </a:fld>
            <a:br>
              <a:rPr lang="ru-RU" altLang="en-US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15472870-8CED-4C9E-9A5E-E3C0362BA70E}" type="datetime'''''''''3''7''''''''''''''''''''''''''''''''''''''%'''">
              <a:rPr lang="ru-RU" altLang="en-US" sz="1000" b="1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37%</a:t>
            </a:fld>
            <a:r>
              <a:rPr lang="ru-RU" altLang="en-US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ru-RU" sz="1000" b="1" i="0" strike="noStrike" kern="1200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AA9EDEC9-521E-4491-8027-783B23373C04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1352550" y="4157663"/>
            <a:ext cx="373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>
                <a:srgbClr val="EF3E42"/>
              </a:buClr>
              <a:buNone/>
              <a:defRPr/>
            </a:pPr>
            <a:fld id="{6F63E9C6-26D6-4296-AEC6-89FA39D8CF88}" type="datetime'''''''''''''''''''''''''''''''''''''''''''6''''''14'''''">
              <a:rPr lang="ru-RU" altLang="en-US" sz="1000" b="1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614</a:t>
            </a:fld>
            <a:br>
              <a:rPr lang="ru-RU" altLang="en-US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8640B83E-8004-4EEC-881F-8901996808FE}" type="datetime'''''''''''1''''''5''%'">
              <a:rPr lang="ru-RU" altLang="en-US" sz="1000" b="1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15%</a:t>
            </a:fld>
            <a:r>
              <a:rPr lang="ru-RU" altLang="en-US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ru-RU" sz="1000" b="1" i="0" strike="noStrike" kern="1200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B7857F1F-AA46-4F30-A773-2074B46D4D53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5124450" y="2511425"/>
            <a:ext cx="3905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0638" tIns="0" rIns="20638" bIns="0" numCol="1" spcCol="0" anchor="b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>
                <a:srgbClr val="EF3E42"/>
              </a:buClr>
              <a:buNone/>
              <a:defRPr/>
            </a:pPr>
            <a:fld id="{988C0A78-CF24-4EA0-86CD-742422E84F11}" type="datetime'''3'''''''''''''''''''' ''''''''''2''48'''''''''''''''''">
              <a:rPr lang="ru-RU" altLang="en-US" sz="1100" b="1" smtClean="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3 248</a:t>
            </a:fld>
            <a:endParaRPr lang="ru-RU" sz="1100" b="1" strike="noStrike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1" name="Текст 2">
            <a:extLst>
              <a:ext uri="{FF2B5EF4-FFF2-40B4-BE49-F238E27FC236}">
                <a16:creationId xmlns:a16="http://schemas.microsoft.com/office/drawing/2014/main" id="{16173735-80ED-48DE-8DE0-8E385712A260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5133975" y="3609975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C0D202-61F9-4885-944E-4B32447BF084}" type="datetime'''''''''''''''''1'''''''''''''''' 3''''''''''''9''3'">
              <a:rPr lang="ru-RU" altLang="en-US" sz="1000" b="1" smtClean="0">
                <a:solidFill>
                  <a:srgbClr val="FFFFFF"/>
                </a:solidFill>
              </a:rPr>
              <a:pPr/>
              <a:t>1 393</a:t>
            </a:fld>
            <a:br>
              <a:rPr lang="ru-RU" altLang="en-US" sz="1000" b="1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1000" b="1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BC7435D9-9328-4150-A59B-5D4B49B6F3A0}" type="datetime'''''''''''''''''''''4''''''''''''''3''%'''''''">
              <a:rPr lang="ru-RU" altLang="en-US" sz="1000" b="1" smtClean="0">
                <a:solidFill>
                  <a:srgbClr val="FFFFFF"/>
                </a:solidFill>
              </a:rPr>
              <a:pPr/>
              <a:t>43%</a:t>
            </a:fld>
            <a:r>
              <a:rPr lang="ru-RU" altLang="en-US" sz="1000" b="1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lang="ru-RU" sz="1000" b="1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6DAEC499-2D2D-4E2B-8C30-0D934BF965D8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3173413" y="1652588"/>
            <a:ext cx="512763" cy="19367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323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5650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647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58888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479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6pPr>
            <a:lvl7pPr marL="27051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7pPr>
            <a:lvl8pPr marL="31623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8pPr>
            <a:lvl9pPr marL="3619500" indent="-360363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65" charset="0"/>
              <a:buChar char="»"/>
              <a:defRPr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540FFEC-2C64-4F5B-A6E6-90F3EDAC0FB3}" type="datetime'-''''''''2''''''''''''1'''',''''''''''9''%'''''''''''''''">
              <a:rPr lang="ru-RU" altLang="en-US" sz="900" b="1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pPr/>
              <a:t>-21,9%</a:t>
            </a:fld>
            <a:endParaRPr lang="ru-RU" sz="9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7" name="Прямоугольник 62">
            <a:extLst>
              <a:ext uri="{FF2B5EF4-FFF2-40B4-BE49-F238E27FC236}">
                <a16:creationId xmlns:a16="http://schemas.microsoft.com/office/drawing/2014/main" id="{2F92AF53-92CA-4C04-B44E-3FF1655F065F}"/>
              </a:ext>
            </a:extLst>
          </p:cNvPr>
          <p:cNvSpPr/>
          <p:nvPr/>
        </p:nvSpPr>
        <p:spPr>
          <a:xfrm flipH="1">
            <a:off x="6145348" y="1273324"/>
            <a:ext cx="3391915" cy="4041170"/>
          </a:xfrm>
          <a:custGeom>
            <a:avLst/>
            <a:gdLst>
              <a:gd name="connsiteX0" fmla="*/ 0 w 3064753"/>
              <a:gd name="connsiteY0" fmla="*/ 0 h 3421968"/>
              <a:gd name="connsiteX1" fmla="*/ 3064753 w 3064753"/>
              <a:gd name="connsiteY1" fmla="*/ 0 h 3421968"/>
              <a:gd name="connsiteX2" fmla="*/ 3064753 w 3064753"/>
              <a:gd name="connsiteY2" fmla="*/ 3421968 h 3421968"/>
              <a:gd name="connsiteX3" fmla="*/ 0 w 3064753"/>
              <a:gd name="connsiteY3" fmla="*/ 3421968 h 3421968"/>
              <a:gd name="connsiteX4" fmla="*/ 0 w 3064753"/>
              <a:gd name="connsiteY4" fmla="*/ 0 h 3421968"/>
              <a:gd name="connsiteX0" fmla="*/ 0 w 3064753"/>
              <a:gd name="connsiteY0" fmla="*/ 0 h 3513408"/>
              <a:gd name="connsiteX1" fmla="*/ 3064753 w 3064753"/>
              <a:gd name="connsiteY1" fmla="*/ 0 h 3513408"/>
              <a:gd name="connsiteX2" fmla="*/ 3064753 w 3064753"/>
              <a:gd name="connsiteY2" fmla="*/ 3421968 h 3513408"/>
              <a:gd name="connsiteX3" fmla="*/ 91440 w 3064753"/>
              <a:gd name="connsiteY3" fmla="*/ 3513408 h 3513408"/>
              <a:gd name="connsiteX0" fmla="*/ 0 w 3064753"/>
              <a:gd name="connsiteY0" fmla="*/ 0 h 3421968"/>
              <a:gd name="connsiteX1" fmla="*/ 3064753 w 3064753"/>
              <a:gd name="connsiteY1" fmla="*/ 0 h 3421968"/>
              <a:gd name="connsiteX2" fmla="*/ 3064753 w 3064753"/>
              <a:gd name="connsiteY2" fmla="*/ 3421968 h 3421968"/>
              <a:gd name="connsiteX3" fmla="*/ 144780 w 3064753"/>
              <a:gd name="connsiteY3" fmla="*/ 3421968 h 3421968"/>
              <a:gd name="connsiteX0" fmla="*/ 0 w 3064753"/>
              <a:gd name="connsiteY0" fmla="*/ 0 h 3429588"/>
              <a:gd name="connsiteX1" fmla="*/ 3064753 w 3064753"/>
              <a:gd name="connsiteY1" fmla="*/ 0 h 3429588"/>
              <a:gd name="connsiteX2" fmla="*/ 3064753 w 3064753"/>
              <a:gd name="connsiteY2" fmla="*/ 3421968 h 3429588"/>
              <a:gd name="connsiteX3" fmla="*/ 533400 w 3064753"/>
              <a:gd name="connsiteY3" fmla="*/ 3429588 h 3429588"/>
              <a:gd name="connsiteX0" fmla="*/ 0 w 3064753"/>
              <a:gd name="connsiteY0" fmla="*/ 0 h 3422943"/>
              <a:gd name="connsiteX1" fmla="*/ 3064753 w 3064753"/>
              <a:gd name="connsiteY1" fmla="*/ 0 h 3422943"/>
              <a:gd name="connsiteX2" fmla="*/ 3064753 w 3064753"/>
              <a:gd name="connsiteY2" fmla="*/ 3421968 h 3422943"/>
              <a:gd name="connsiteX3" fmla="*/ 536575 w 3064753"/>
              <a:gd name="connsiteY3" fmla="*/ 3422943 h 342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4753" h="3422943">
                <a:moveTo>
                  <a:pt x="0" y="0"/>
                </a:moveTo>
                <a:lnTo>
                  <a:pt x="3064753" y="0"/>
                </a:lnTo>
                <a:lnTo>
                  <a:pt x="3064753" y="3421968"/>
                </a:lnTo>
                <a:lnTo>
                  <a:pt x="536575" y="3422943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31009"/>
              </a:solidFill>
              <a:latin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F61D40-2BAD-423A-95EC-408BB35E16DD}"/>
              </a:ext>
            </a:extLst>
          </p:cNvPr>
          <p:cNvSpPr txBox="1"/>
          <p:nvPr/>
        </p:nvSpPr>
        <p:spPr>
          <a:xfrm>
            <a:off x="534988" y="913284"/>
            <a:ext cx="55744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chemeClr val="tx2"/>
                </a:solidFill>
                <a:latin typeface="Arial" panose="020B0604020202020204" pitchFamily="34" charset="0"/>
              </a:rPr>
              <a:t>Динамика объемов морской перевалки контейнеров в</a:t>
            </a:r>
            <a:r>
              <a:rPr lang="en-US" sz="13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tx2"/>
                </a:solidFill>
                <a:latin typeface="Arial" panose="020B0604020202020204" pitchFamily="34" charset="0"/>
              </a:rPr>
              <a:t>России 9М 2021 / 9М 2022, тыс. </a:t>
            </a:r>
            <a:r>
              <a:rPr lang="en-US" sz="1300" b="1" dirty="0">
                <a:solidFill>
                  <a:schemeClr val="tx2"/>
                </a:solidFill>
                <a:latin typeface="Arial" panose="020B0604020202020204" pitchFamily="34" charset="0"/>
              </a:rPr>
              <a:t>TEU</a:t>
            </a:r>
            <a:endParaRPr lang="ru-RU" sz="13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ru-RU" sz="1300" b="1" dirty="0">
                <a:solidFill>
                  <a:schemeClr val="tx2"/>
                </a:solidFill>
                <a:latin typeface="Arial" panose="020B0604020202020204" pitchFamily="34" charset="0"/>
              </a:rPr>
              <a:t>Доли бассейнов в структуре перевалки,%</a:t>
            </a:r>
          </a:p>
        </p:txBody>
      </p:sp>
      <p:sp>
        <p:nvSpPr>
          <p:cNvPr id="195" name="Прямоугольник 194">
            <a:extLst>
              <a:ext uri="{FF2B5EF4-FFF2-40B4-BE49-F238E27FC236}">
                <a16:creationId xmlns:a16="http://schemas.microsoft.com/office/drawing/2014/main" id="{937E945A-1F0C-4E10-9E57-E7C4AD3113A8}"/>
              </a:ext>
            </a:extLst>
          </p:cNvPr>
          <p:cNvSpPr/>
          <p:nvPr/>
        </p:nvSpPr>
        <p:spPr>
          <a:xfrm>
            <a:off x="6252000" y="1340667"/>
            <a:ext cx="2873856" cy="3886043"/>
          </a:xfrm>
          <a:prstGeom prst="rect">
            <a:avLst/>
          </a:prstGeom>
        </p:spPr>
        <p:txBody>
          <a:bodyPr wrap="square" lIns="0" tIns="180000" rIns="180000" bIns="180000">
            <a:noAutofit/>
          </a:bodyPr>
          <a:lstStyle/>
          <a:p>
            <a:pPr algn="just"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</a:rPr>
              <a:t>Ключевые тренды рынка</a:t>
            </a:r>
          </a:p>
          <a:p>
            <a:pPr marL="171450" indent="-171450" algn="just"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5C5C5C"/>
                </a:solidFill>
                <a:latin typeface="Arial" panose="020B0604020202020204" pitchFamily="34" charset="0"/>
              </a:rPr>
              <a:t>Уход международных линий, закрытие значительного числа контейнерных сервисов  во всех бассейнах</a:t>
            </a:r>
            <a:r>
              <a:rPr lang="en-US" sz="1100" dirty="0">
                <a:solidFill>
                  <a:srgbClr val="5C5C5C"/>
                </a:solidFill>
                <a:latin typeface="Arial" panose="020B0604020202020204" pitchFamily="34" charset="0"/>
              </a:rPr>
              <a:t>.</a:t>
            </a:r>
            <a:endParaRPr lang="ru-RU" sz="1100" dirty="0">
              <a:solidFill>
                <a:srgbClr val="5C5C5C"/>
              </a:solidFill>
              <a:latin typeface="Arial" panose="020B0604020202020204" pitchFamily="34" charset="0"/>
            </a:endParaRPr>
          </a:p>
          <a:p>
            <a:pPr marL="171450" indent="-171450" algn="just"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5C5C5C"/>
                </a:solidFill>
                <a:latin typeface="Arial" panose="020B0604020202020204" pitchFamily="34" charset="0"/>
              </a:rPr>
              <a:t>Переток объемов в порты Дальнего Востока из других бассейнов.</a:t>
            </a:r>
          </a:p>
          <a:p>
            <a:pPr marL="171450" indent="-171450" algn="just"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5C5C5C"/>
                </a:solidFill>
                <a:latin typeface="Arial" panose="020B0604020202020204" pitchFamily="34" charset="0"/>
              </a:rPr>
              <a:t>Рост перевалки в портах ДВ, снижение во всех других бассейнах.</a:t>
            </a:r>
          </a:p>
          <a:p>
            <a:pPr marL="171450" indent="-171450" algn="just"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5C5C5C"/>
                </a:solidFill>
                <a:latin typeface="Arial" panose="020B0604020202020204" pitchFamily="34" charset="0"/>
              </a:rPr>
              <a:t>Давление санкционных и контр- санкционных ограничений. </a:t>
            </a:r>
          </a:p>
          <a:p>
            <a:pPr marL="171450" indent="-171450" algn="just"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5C5C5C"/>
                </a:solidFill>
                <a:latin typeface="Arial" panose="020B0604020202020204" pitchFamily="34" charset="0"/>
              </a:rPr>
              <a:t>Поиск новых логистических решений и маршрутов. Развитие транспортных коридоров</a:t>
            </a:r>
            <a:r>
              <a:rPr lang="en-US" sz="1100" dirty="0">
                <a:solidFill>
                  <a:srgbClr val="5C5C5C"/>
                </a:solidFill>
                <a:latin typeface="Arial" panose="020B0604020202020204" pitchFamily="34" charset="0"/>
              </a:rPr>
              <a:t>.</a:t>
            </a:r>
            <a:endParaRPr lang="ru-RU" sz="1100" dirty="0">
              <a:solidFill>
                <a:srgbClr val="5C5C5C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</a:pPr>
            <a:endParaRPr lang="ru-RU" sz="10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Aft>
                <a:spcPts val="700"/>
              </a:spcAft>
              <a:buClr>
                <a:schemeClr val="accent1"/>
              </a:buClr>
            </a:pPr>
            <a:endParaRPr lang="ru-RU" sz="10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97" name="Прямоугольник 196">
            <a:extLst>
              <a:ext uri="{FF2B5EF4-FFF2-40B4-BE49-F238E27FC236}">
                <a16:creationId xmlns:a16="http://schemas.microsoft.com/office/drawing/2014/main" id="{405E5991-12A6-4D89-9491-EF270B2B5808}"/>
              </a:ext>
            </a:extLst>
          </p:cNvPr>
          <p:cNvSpPr/>
          <p:nvPr/>
        </p:nvSpPr>
        <p:spPr>
          <a:xfrm>
            <a:off x="6287918" y="3550123"/>
            <a:ext cx="2873856" cy="1333713"/>
          </a:xfrm>
          <a:prstGeom prst="rect">
            <a:avLst/>
          </a:prstGeom>
        </p:spPr>
        <p:txBody>
          <a:bodyPr wrap="square" lIns="0" tIns="180000" rIns="180000" bIns="180000">
            <a:noAutofit/>
          </a:bodyPr>
          <a:lstStyle/>
          <a:p>
            <a:pPr marL="171450" indent="-171450" algn="just">
              <a:lnSpc>
                <a:spcPct val="90000"/>
              </a:lnSpc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71450" indent="-171450" algn="just">
              <a:lnSpc>
                <a:spcPct val="90000"/>
              </a:lnSpc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5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Объект 69" hidden="1">
            <a:extLst>
              <a:ext uri="{FF2B5EF4-FFF2-40B4-BE49-F238E27FC236}">
                <a16:creationId xmlns:a16="http://schemas.microsoft.com/office/drawing/2014/main" id="{ACCC7897-2D31-4978-8722-332B4C9C02C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54473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Слайд think-cell" r:id="rId62" imgW="395" imgH="396" progId="TCLayout.ActiveDocument.1">
                  <p:embed/>
                </p:oleObj>
              </mc:Choice>
              <mc:Fallback>
                <p:oleObj name="Слайд think-cell" r:id="rId62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Прямоугольник 62">
            <a:extLst>
              <a:ext uri="{FF2B5EF4-FFF2-40B4-BE49-F238E27FC236}">
                <a16:creationId xmlns:a16="http://schemas.microsoft.com/office/drawing/2014/main" id="{178C5A4E-CCDA-454A-BB68-6B290AF2CCD2}"/>
              </a:ext>
            </a:extLst>
          </p:cNvPr>
          <p:cNvSpPr/>
          <p:nvPr/>
        </p:nvSpPr>
        <p:spPr>
          <a:xfrm flipV="1">
            <a:off x="0" y="1562584"/>
            <a:ext cx="4391979" cy="3671175"/>
          </a:xfrm>
          <a:custGeom>
            <a:avLst/>
            <a:gdLst>
              <a:gd name="connsiteX0" fmla="*/ 0 w 3064753"/>
              <a:gd name="connsiteY0" fmla="*/ 0 h 3421968"/>
              <a:gd name="connsiteX1" fmla="*/ 3064753 w 3064753"/>
              <a:gd name="connsiteY1" fmla="*/ 0 h 3421968"/>
              <a:gd name="connsiteX2" fmla="*/ 3064753 w 3064753"/>
              <a:gd name="connsiteY2" fmla="*/ 3421968 h 3421968"/>
              <a:gd name="connsiteX3" fmla="*/ 378486 w 3064753"/>
              <a:gd name="connsiteY3" fmla="*/ 3413284 h 3421968"/>
              <a:gd name="connsiteX4" fmla="*/ 0 w 3064753"/>
              <a:gd name="connsiteY4" fmla="*/ 0 h 342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4753" h="3421968">
                <a:moveTo>
                  <a:pt x="0" y="0"/>
                </a:moveTo>
                <a:lnTo>
                  <a:pt x="3064753" y="0"/>
                </a:lnTo>
                <a:lnTo>
                  <a:pt x="3064753" y="3421968"/>
                </a:lnTo>
                <a:lnTo>
                  <a:pt x="378486" y="3413284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31009"/>
              </a:solidFill>
              <a:latin typeface="Arial" panose="020B0604020202020204" pitchFamily="34" charset="0"/>
            </a:endParaRPr>
          </a:p>
        </p:txBody>
      </p:sp>
      <p:sp>
        <p:nvSpPr>
          <p:cNvPr id="47" name="Прямоугольник 62">
            <a:extLst>
              <a:ext uri="{FF2B5EF4-FFF2-40B4-BE49-F238E27FC236}">
                <a16:creationId xmlns:a16="http://schemas.microsoft.com/office/drawing/2014/main" id="{97FB02C4-D6AF-45EB-BA40-2492C855971A}"/>
              </a:ext>
            </a:extLst>
          </p:cNvPr>
          <p:cNvSpPr/>
          <p:nvPr/>
        </p:nvSpPr>
        <p:spPr>
          <a:xfrm flipH="1" flipV="1">
            <a:off x="4698852" y="1569318"/>
            <a:ext cx="4445145" cy="3671175"/>
          </a:xfrm>
          <a:custGeom>
            <a:avLst/>
            <a:gdLst>
              <a:gd name="connsiteX0" fmla="*/ 0 w 3064753"/>
              <a:gd name="connsiteY0" fmla="*/ 0 h 3421968"/>
              <a:gd name="connsiteX1" fmla="*/ 3064753 w 3064753"/>
              <a:gd name="connsiteY1" fmla="*/ 0 h 3421968"/>
              <a:gd name="connsiteX2" fmla="*/ 3064753 w 3064753"/>
              <a:gd name="connsiteY2" fmla="*/ 3421968 h 3421968"/>
              <a:gd name="connsiteX3" fmla="*/ 378486 w 3064753"/>
              <a:gd name="connsiteY3" fmla="*/ 3413284 h 3421968"/>
              <a:gd name="connsiteX4" fmla="*/ 0 w 3064753"/>
              <a:gd name="connsiteY4" fmla="*/ 0 h 342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4753" h="3421968">
                <a:moveTo>
                  <a:pt x="0" y="0"/>
                </a:moveTo>
                <a:lnTo>
                  <a:pt x="3064753" y="0"/>
                </a:lnTo>
                <a:lnTo>
                  <a:pt x="3064753" y="3421968"/>
                </a:lnTo>
                <a:lnTo>
                  <a:pt x="378486" y="3413284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31009"/>
              </a:solidFill>
              <a:latin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F396FA7-A438-49F2-B6CD-E15747CD9911}"/>
              </a:ext>
            </a:extLst>
          </p:cNvPr>
          <p:cNvSpPr txBox="1"/>
          <p:nvPr/>
        </p:nvSpPr>
        <p:spPr>
          <a:xfrm>
            <a:off x="430424" y="518861"/>
            <a:ext cx="8577554" cy="338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Порты Дальнего Востока: +6% за 9М 2022 несмотря на снижение во </a:t>
            </a:r>
            <a:r>
              <a:rPr lang="en-US" sz="1780" b="1" dirty="0">
                <a:solidFill>
                  <a:srgbClr val="E31009"/>
                </a:solidFill>
                <a:latin typeface="Arial" panose="020B0604020202020204" pitchFamily="34" charset="0"/>
              </a:rPr>
              <a:t>II</a:t>
            </a: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 кв. </a:t>
            </a: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CAB81BB8-55EA-4C2B-B24F-618BC571C963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 flipV="1">
            <a:off x="1812925" y="2187575"/>
            <a:ext cx="563563" cy="1635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F37DE38F-B30A-492B-B163-ADE1E80757AB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1812925" y="2536825"/>
            <a:ext cx="563563" cy="1412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7B20A3C7-601A-4D55-8B69-6B36522F7772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V="1">
            <a:off x="1812925" y="2957513"/>
            <a:ext cx="563563" cy="1127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5F88794D-4D00-4BE2-B4A2-A1C65A6E406A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1812925" y="4057649"/>
            <a:ext cx="563563" cy="128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8" name="Chart 3">
            <a:extLst>
              <a:ext uri="{FF2B5EF4-FFF2-40B4-BE49-F238E27FC236}">
                <a16:creationId xmlns:a16="http://schemas.microsoft.com/office/drawing/2014/main" id="{49454EB8-B443-4F0B-8BA2-CFF45CDE3EB9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400504713"/>
              </p:ext>
            </p:extLst>
          </p:nvPr>
        </p:nvGraphicFramePr>
        <p:xfrm>
          <a:off x="741363" y="2090738"/>
          <a:ext cx="2706687" cy="296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4"/>
          </a:graphicData>
        </a:graphic>
      </p:graphicFrame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4117F1B3-FA82-4C8A-BFF4-9AF756081CBA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 bwMode="gray">
          <a:xfrm flipV="1">
            <a:off x="1458913" y="1803400"/>
            <a:ext cx="0" cy="315913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27466C6D-D000-4DAE-B0B5-EC72F3C424AA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1458913" y="1803400"/>
            <a:ext cx="1270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8EE826FA-1D8A-4DAE-BB50-A3FCA4CF5D99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gray">
          <a:xfrm>
            <a:off x="2728913" y="1803400"/>
            <a:ext cx="0" cy="15240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Текст 2">
            <a:extLst>
              <a:ext uri="{FF2B5EF4-FFF2-40B4-BE49-F238E27FC236}">
                <a16:creationId xmlns:a16="http://schemas.microsoft.com/office/drawing/2014/main" id="{4ACDCE98-8453-48A2-ABDF-1DC26539E409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273175" y="2720975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56D307DB-BA2A-429F-A04A-A7107FA809F6}" type="datetime'''''''''''''''''''''1''''''''''9''''''''''''''''''7'">
              <a:rPr lang="ru-RU" altLang="en-US" sz="1000" b="1" smtClean="0">
                <a:solidFill>
                  <a:schemeClr val="bg1"/>
                </a:solidFill>
              </a:rPr>
              <a:pPr/>
              <a:t>197</a:t>
            </a:fld>
            <a:br>
              <a:rPr lang="ru-RU" altLang="en-US" sz="1000" b="1" dirty="0">
                <a:solidFill>
                  <a:schemeClr val="bg1"/>
                </a:solidFill>
              </a:rPr>
            </a:br>
            <a:r>
              <a:rPr lang="ru-RU" altLang="en-US" sz="1000" b="1" dirty="0">
                <a:solidFill>
                  <a:schemeClr val="bg1"/>
                </a:solidFill>
              </a:rPr>
              <a:t>(</a:t>
            </a:r>
            <a:fld id="{9905ED4F-AF03-44DF-A3EA-05373939A578}" type="datetime'''''''''''''''''''''1''''''''''5''''%'''''''">
              <a:rPr lang="ru-RU" altLang="en-US" sz="1000" b="1" smtClean="0">
                <a:solidFill>
                  <a:schemeClr val="bg1"/>
                </a:solidFill>
              </a:rPr>
              <a:pPr/>
              <a:t>15%</a:t>
            </a:fld>
            <a:r>
              <a:rPr lang="ru-RU" altLang="en-US" sz="1000" b="1" dirty="0">
                <a:solidFill>
                  <a:schemeClr val="bg1"/>
                </a:solidFill>
              </a:rPr>
              <a:t>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7" name="Текст 2">
            <a:extLst>
              <a:ext uri="{FF2B5EF4-FFF2-40B4-BE49-F238E27FC236}">
                <a16:creationId xmlns:a16="http://schemas.microsoft.com/office/drawing/2014/main" id="{65775E43-F888-47DE-B26C-79AC24A1F708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263650" y="2157413"/>
            <a:ext cx="3905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9FA4C027-F315-470E-9667-5FCDF125D50E}" type="datetime'''1''''''''''''''''.''''''''''''3''''''''''1''''''''1'''''''''">
              <a:rPr lang="ru-RU" altLang="en-US" sz="1100" b="1" smtClean="0"/>
              <a:pPr/>
              <a:t>1.311</a:t>
            </a:fld>
            <a:endParaRPr lang="ru-RU" sz="1100" b="1" dirty="0"/>
          </a:p>
        </p:txBody>
      </p:sp>
      <p:sp>
        <p:nvSpPr>
          <p:cNvPr id="71" name="Текст 2">
            <a:extLst>
              <a:ext uri="{FF2B5EF4-FFF2-40B4-BE49-F238E27FC236}">
                <a16:creationId xmlns:a16="http://schemas.microsoft.com/office/drawing/2014/main" id="{3C3B84D1-AA7C-4C4A-ACD8-45AF5E6FC81E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273175" y="2362200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9E2DD662-95E6-4044-86F9-F354F1D39E19}" type="datetime'1''6''4'''''''''''''''''''''''''''''''''''''''''''''''''''">
              <a:rPr lang="ru-RU" altLang="en-US" sz="1000" b="1" smtClean="0"/>
              <a:pPr/>
              <a:t>164</a:t>
            </a:fld>
            <a:br>
              <a:rPr lang="ru-RU" altLang="en-US" sz="1000" b="1" dirty="0"/>
            </a:br>
            <a:r>
              <a:rPr lang="ru-RU" altLang="en-US" sz="1000" b="1" dirty="0"/>
              <a:t>(</a:t>
            </a:r>
            <a:fld id="{D724F726-D892-4102-9246-7A127B0AC926}" type="datetime'''12''''''''''''''''''''''''''''''''''%'''''''''">
              <a:rPr lang="ru-RU" altLang="en-US" sz="1000" b="1" smtClean="0"/>
              <a:pPr/>
              <a:t>12%</a:t>
            </a:fld>
            <a:r>
              <a:rPr lang="ru-RU" altLang="en-US" sz="1000" b="1" dirty="0"/>
              <a:t>)</a:t>
            </a:r>
            <a:endParaRPr lang="ru-RU" sz="1000" b="1" dirty="0"/>
          </a:p>
        </p:txBody>
      </p:sp>
      <p:sp>
        <p:nvSpPr>
          <p:cNvPr id="83" name="Текст 2">
            <a:extLst>
              <a:ext uri="{FF2B5EF4-FFF2-40B4-BE49-F238E27FC236}">
                <a16:creationId xmlns:a16="http://schemas.microsoft.com/office/drawing/2014/main" id="{2B700804-8A97-4F0D-9850-ECE3D13C3054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543175" y="2209800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C50FABE9-56FA-4AA6-996A-7E43E52168E5}" type="datetime'''''''1''7''''''''''''''''''''''''''5'''''''''''''''''''">
              <a:rPr lang="ru-RU" altLang="en-US" sz="1000" b="1" smtClean="0"/>
              <a:pPr/>
              <a:t>175</a:t>
            </a:fld>
            <a:br>
              <a:rPr lang="ru-RU" altLang="en-US" sz="1000" b="1" dirty="0"/>
            </a:br>
            <a:r>
              <a:rPr lang="ru-RU" altLang="en-US" sz="1000" b="1" dirty="0"/>
              <a:t>(</a:t>
            </a:r>
            <a:fld id="{41414D78-CF68-4A66-8A5D-6FD4D1416B42}" type="datetime'''''''''''''''''''''''''''13''''''''''''''''''''''''%'''''''">
              <a:rPr lang="ru-RU" altLang="en-US" sz="1000" b="1" smtClean="0"/>
              <a:pPr/>
              <a:t>13%</a:t>
            </a:fld>
            <a:r>
              <a:rPr lang="ru-RU" altLang="en-US" sz="1000" b="1" dirty="0"/>
              <a:t>)</a:t>
            </a:r>
            <a:endParaRPr lang="ru-RU" sz="1000" b="1" dirty="0"/>
          </a:p>
        </p:txBody>
      </p:sp>
      <p:sp>
        <p:nvSpPr>
          <p:cNvPr id="75" name="Текст 2">
            <a:extLst>
              <a:ext uri="{FF2B5EF4-FFF2-40B4-BE49-F238E27FC236}">
                <a16:creationId xmlns:a16="http://schemas.microsoft.com/office/drawing/2014/main" id="{631D9CBE-9DE9-429E-9CDA-C94964AFAA14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273175" y="3475038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6B18A833-FB2E-4C5A-AEDE-57B7DD87A85E}" type="datetime'''''''''''''''''''''''5''''''''''''5''''''''''''8'''''''''">
              <a:rPr lang="ru-RU" altLang="en-US" sz="1000" b="1" smtClean="0">
                <a:solidFill>
                  <a:schemeClr val="bg1"/>
                </a:solidFill>
              </a:rPr>
              <a:pPr/>
              <a:t>558</a:t>
            </a:fld>
            <a:br>
              <a:rPr lang="ru-RU" altLang="en-US" sz="1000" b="1" dirty="0">
                <a:solidFill>
                  <a:schemeClr val="bg1"/>
                </a:solidFill>
              </a:rPr>
            </a:br>
            <a:r>
              <a:rPr lang="ru-RU" altLang="en-US" sz="1000" b="1" dirty="0">
                <a:solidFill>
                  <a:schemeClr val="bg1"/>
                </a:solidFill>
              </a:rPr>
              <a:t>(</a:t>
            </a:r>
            <a:fld id="{3B58A575-2F7F-4EE2-8071-293862A03BD5}" type="datetime'4''''''''''''''''''''3%'''''''''''''''''''''''''">
              <a:rPr lang="ru-RU" altLang="en-US" sz="1000" b="1" smtClean="0">
                <a:solidFill>
                  <a:schemeClr val="bg1"/>
                </a:solidFill>
              </a:rPr>
              <a:pPr/>
              <a:t>43%</a:t>
            </a:fld>
            <a:r>
              <a:rPr lang="ru-RU" altLang="en-US" sz="1000" b="1" dirty="0">
                <a:solidFill>
                  <a:schemeClr val="bg1"/>
                </a:solidFill>
              </a:rPr>
              <a:t>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1" name="Текст 2">
            <a:extLst>
              <a:ext uri="{FF2B5EF4-FFF2-40B4-BE49-F238E27FC236}">
                <a16:creationId xmlns:a16="http://schemas.microsoft.com/office/drawing/2014/main" id="{EDF279E1-AFDB-4B27-AE52-4F1D6AA13F22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273175" y="4425950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88CE5C88-D226-4F55-971B-1CEAA55D4424}" type="datetime'''''''''''''''''''''''''''''3''''''''''''''''''''''9''2'">
              <a:rPr lang="ru-RU" altLang="en-US" sz="1000" b="1" smtClean="0">
                <a:solidFill>
                  <a:schemeClr val="bg1"/>
                </a:solidFill>
              </a:rPr>
              <a:pPr/>
              <a:t>392</a:t>
            </a:fld>
            <a:br>
              <a:rPr lang="ru-RU" altLang="en-US" sz="1000" b="1" dirty="0">
                <a:solidFill>
                  <a:schemeClr val="bg1"/>
                </a:solidFill>
              </a:rPr>
            </a:br>
            <a:r>
              <a:rPr lang="ru-RU" altLang="en-US" sz="1000" b="1" dirty="0">
                <a:solidFill>
                  <a:schemeClr val="bg1"/>
                </a:solidFill>
              </a:rPr>
              <a:t>(</a:t>
            </a:r>
            <a:fld id="{E5AD94AB-CE46-487A-BF40-778A75249C53}" type="datetime'''''''''''3''''''''''''''0''''''''''''''''%'''''''''''''''">
              <a:rPr lang="ru-RU" altLang="en-US" sz="1000" b="1" smtClean="0">
                <a:solidFill>
                  <a:schemeClr val="bg1"/>
                </a:solidFill>
              </a:rPr>
              <a:pPr/>
              <a:t>30%</a:t>
            </a:fld>
            <a:r>
              <a:rPr lang="ru-RU" altLang="en-US" sz="1000" b="1" dirty="0">
                <a:solidFill>
                  <a:schemeClr val="bg1"/>
                </a:solidFill>
              </a:rPr>
              <a:t>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2" name="Текст 2">
            <a:extLst>
              <a:ext uri="{FF2B5EF4-FFF2-40B4-BE49-F238E27FC236}">
                <a16:creationId xmlns:a16="http://schemas.microsoft.com/office/drawing/2014/main" id="{8240603C-7BA5-4FDB-8C41-CD3D797FF020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293813" y="5008563"/>
            <a:ext cx="3302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1279C66A-8A1B-4E4A-A70F-FACA1C17AF4E}" type="datetime'''9M 2''''''''''''''''''''''''''1'''''''''''''''''''''">
              <a:rPr lang="en-US" altLang="en-US" sz="900" b="1" smtClean="0">
                <a:solidFill>
                  <a:schemeClr val="accent2"/>
                </a:solidFill>
              </a:rPr>
              <a:pPr/>
              <a:t>9M 21</a:t>
            </a:fld>
            <a:endParaRPr lang="ru-RU" sz="900" b="1" dirty="0">
              <a:solidFill>
                <a:schemeClr val="accent2"/>
              </a:solidFill>
            </a:endParaRPr>
          </a:p>
        </p:txBody>
      </p:sp>
      <p:sp>
        <p:nvSpPr>
          <p:cNvPr id="69" name="Текст 2">
            <a:extLst>
              <a:ext uri="{FF2B5EF4-FFF2-40B4-BE49-F238E27FC236}">
                <a16:creationId xmlns:a16="http://schemas.microsoft.com/office/drawing/2014/main" id="{D47A6C5C-F3E4-446A-A8CB-13746D7824BB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2543175" y="4360863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F73D8C68-36E8-49DD-8349-2E704CFD362D}" type="datetime'''''''''''''''''''''''''''''''''''''''''''4''5''''''''7'''">
              <a:rPr lang="ru-RU" altLang="en-US" sz="1000" b="1" smtClean="0">
                <a:solidFill>
                  <a:schemeClr val="bg1"/>
                </a:solidFill>
              </a:rPr>
              <a:pPr/>
              <a:t>457</a:t>
            </a:fld>
            <a:br>
              <a:rPr lang="ru-RU" altLang="en-US" sz="1000" b="1" dirty="0">
                <a:solidFill>
                  <a:schemeClr val="bg1"/>
                </a:solidFill>
              </a:rPr>
            </a:br>
            <a:r>
              <a:rPr lang="ru-RU" altLang="en-US" sz="1000" b="1" dirty="0">
                <a:solidFill>
                  <a:schemeClr val="bg1"/>
                </a:solidFill>
              </a:rPr>
              <a:t>(</a:t>
            </a:r>
            <a:fld id="{DFE0429A-BEAB-4E83-A6FF-063116EF66D4}" type="datetime'''''''''''''''''3''''''''''''''''''''''''''''3''''%'''''''''">
              <a:rPr lang="ru-RU" altLang="en-US" sz="1000" b="1" smtClean="0">
                <a:solidFill>
                  <a:schemeClr val="bg1"/>
                </a:solidFill>
              </a:rPr>
              <a:pPr/>
              <a:t>33%</a:t>
            </a:fld>
            <a:r>
              <a:rPr lang="ru-RU" altLang="en-US" sz="1000" b="1" dirty="0">
                <a:solidFill>
                  <a:schemeClr val="bg1"/>
                </a:solidFill>
              </a:rPr>
              <a:t>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5" name="Текст 2">
            <a:extLst>
              <a:ext uri="{FF2B5EF4-FFF2-40B4-BE49-F238E27FC236}">
                <a16:creationId xmlns:a16="http://schemas.microsoft.com/office/drawing/2014/main" id="{E973BB38-4067-477F-9317-EF8063F9667A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2543175" y="3354388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425026DC-638C-4191-9E5C-1470B9B8F8EA}" type="datetime'''''5''''''5''''''''''''''''''''''''''''''''''''0'''">
              <a:rPr lang="ru-RU" altLang="en-US" sz="1000" b="1" smtClean="0">
                <a:solidFill>
                  <a:schemeClr val="bg1"/>
                </a:solidFill>
              </a:rPr>
              <a:pPr/>
              <a:t>550</a:t>
            </a:fld>
            <a:br>
              <a:rPr lang="ru-RU" altLang="en-US" sz="1000" b="1" dirty="0">
                <a:solidFill>
                  <a:schemeClr val="bg1"/>
                </a:solidFill>
              </a:rPr>
            </a:br>
            <a:r>
              <a:rPr lang="ru-RU" altLang="en-US" sz="1000" b="1" dirty="0">
                <a:solidFill>
                  <a:schemeClr val="bg1"/>
                </a:solidFill>
              </a:rPr>
              <a:t>(</a:t>
            </a:r>
            <a:fld id="{DA19944A-EA8F-4238-B1BD-5DAAE8D699D8}" type="datetime'''''''''''''4''0''''%'''''''''">
              <a:rPr lang="ru-RU" altLang="en-US" sz="1000" b="1" smtClean="0">
                <a:solidFill>
                  <a:schemeClr val="bg1"/>
                </a:solidFill>
              </a:rPr>
              <a:pPr/>
              <a:t>40%</a:t>
            </a:fld>
            <a:r>
              <a:rPr lang="ru-RU" altLang="en-US" sz="1000" b="1" dirty="0">
                <a:solidFill>
                  <a:schemeClr val="bg1"/>
                </a:solidFill>
              </a:rPr>
              <a:t>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4" name="Текст 2">
            <a:extLst>
              <a:ext uri="{FF2B5EF4-FFF2-40B4-BE49-F238E27FC236}">
                <a16:creationId xmlns:a16="http://schemas.microsoft.com/office/drawing/2014/main" id="{5363BE49-E4A6-4C5E-A81D-4FCB954D16B4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2543175" y="2593975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2E15608C-5126-4A53-8C06-9D59DB2FA2A0}" type="datetime'''2''''''''''''''''1''''''''''''0'''''''''''''''''">
              <a:rPr lang="ru-RU" altLang="en-US" sz="1000" b="1" smtClean="0">
                <a:solidFill>
                  <a:schemeClr val="bg1"/>
                </a:solidFill>
              </a:rPr>
              <a:pPr/>
              <a:t>210</a:t>
            </a:fld>
            <a:br>
              <a:rPr lang="ru-RU" altLang="en-US" sz="1000" b="1" dirty="0">
                <a:solidFill>
                  <a:schemeClr val="bg1"/>
                </a:solidFill>
              </a:rPr>
            </a:br>
            <a:r>
              <a:rPr lang="ru-RU" altLang="en-US" sz="1000" b="1" dirty="0">
                <a:solidFill>
                  <a:schemeClr val="bg1"/>
                </a:solidFill>
              </a:rPr>
              <a:t>(</a:t>
            </a:r>
            <a:fld id="{E7DBE480-DEA9-4C3B-90F4-F522520BC552}" type="datetime'''''''''''''''''''''''1''''''''''5''%'">
              <a:rPr lang="ru-RU" altLang="en-US" sz="1000" b="1" smtClean="0">
                <a:solidFill>
                  <a:schemeClr val="bg1"/>
                </a:solidFill>
              </a:rPr>
              <a:pPr/>
              <a:t>15%</a:t>
            </a:fld>
            <a:r>
              <a:rPr lang="ru-RU" altLang="en-US" sz="1000" b="1" dirty="0">
                <a:solidFill>
                  <a:schemeClr val="bg1"/>
                </a:solidFill>
              </a:rPr>
              <a:t>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6" name="Текст 2">
            <a:extLst>
              <a:ext uri="{FF2B5EF4-FFF2-40B4-BE49-F238E27FC236}">
                <a16:creationId xmlns:a16="http://schemas.microsoft.com/office/drawing/2014/main" id="{6EF59B4D-9033-4330-883C-06E6E397D529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563813" y="5008563"/>
            <a:ext cx="3302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20EE7979-1BB9-444C-B983-2526D61B14A6}" type="datetime'''''''''''''''''9''''''''''''M'''''''''''''' ''''2''''2'''">
              <a:rPr lang="en-US" altLang="en-US" sz="900" b="1" smtClean="0">
                <a:solidFill>
                  <a:schemeClr val="accent2"/>
                </a:solidFill>
              </a:rPr>
              <a:pPr/>
              <a:t>9M 22</a:t>
            </a:fld>
            <a:endParaRPr lang="ru-RU" sz="900" b="1" dirty="0">
              <a:solidFill>
                <a:schemeClr val="accent2"/>
              </a:solidFill>
            </a:endParaRPr>
          </a:p>
        </p:txBody>
      </p:sp>
      <p:sp>
        <p:nvSpPr>
          <p:cNvPr id="88" name="Текст 2">
            <a:extLst>
              <a:ext uri="{FF2B5EF4-FFF2-40B4-BE49-F238E27FC236}">
                <a16:creationId xmlns:a16="http://schemas.microsoft.com/office/drawing/2014/main" id="{08975DEB-6C61-4DDC-B2D3-872E1DAFEB3D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2533650" y="1993900"/>
            <a:ext cx="3905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D228CDCC-B491-4F6F-AD95-A0ABBE28267B}" type="datetime'''''''''''''1''''''.''3''''''''9''''''''''''''''''''3'''''''">
              <a:rPr lang="ru-RU" altLang="en-US" sz="1100" b="1" smtClean="0"/>
              <a:pPr/>
              <a:t>1.393</a:t>
            </a:fld>
            <a:endParaRPr lang="ru-RU" sz="1100" b="1" dirty="0"/>
          </a:p>
        </p:txBody>
      </p:sp>
      <p:sp>
        <p:nvSpPr>
          <p:cNvPr id="89" name="Текст 2">
            <a:extLst>
              <a:ext uri="{FF2B5EF4-FFF2-40B4-BE49-F238E27FC236}">
                <a16:creationId xmlns:a16="http://schemas.microsoft.com/office/drawing/2014/main" id="{7D55C781-DA90-4638-9DD1-67B97C2F1D5D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909763" y="1706563"/>
            <a:ext cx="36830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2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F6B5BEFB-6701-4B91-BF30-4142C1F7FFCA}" type="datetime'''''''''''''''''''''''''''''''''''6'',''''''3''''''%'''''''">
              <a:rPr lang="ru-RU" altLang="en-US" sz="900" b="1" smtClean="0">
                <a:solidFill>
                  <a:schemeClr val="tx2"/>
                </a:solidFill>
                <a:effectLst/>
              </a:rPr>
              <a:pPr/>
              <a:t>6,3%</a:t>
            </a:fld>
            <a:endParaRPr lang="ru-RU" sz="900" b="1" dirty="0">
              <a:solidFill>
                <a:schemeClr val="tx2"/>
              </a:solidFill>
            </a:endParaRP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65217DB3-EDF0-4509-8F8B-C8A19A667AF4}"/>
              </a:ext>
            </a:extLst>
          </p:cNvPr>
          <p:cNvSpPr txBox="1"/>
          <p:nvPr/>
        </p:nvSpPr>
        <p:spPr>
          <a:xfrm>
            <a:off x="451690" y="1169208"/>
            <a:ext cx="39604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2"/>
                </a:solidFill>
                <a:latin typeface="Arial" panose="020B0604020202020204" pitchFamily="34" charset="0"/>
              </a:rPr>
              <a:t>Динамика и структура перевалки контейнеров в портах Дальнего Востока по терминалам, тыс. </a:t>
            </a:r>
            <a:r>
              <a:rPr lang="en-US" sz="1100" b="1" dirty="0">
                <a:solidFill>
                  <a:schemeClr val="tx2"/>
                </a:solidFill>
                <a:latin typeface="Arial" panose="020B0604020202020204" pitchFamily="34" charset="0"/>
              </a:rPr>
              <a:t>TEU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63" name="Прямоугольник 362">
            <a:extLst>
              <a:ext uri="{FF2B5EF4-FFF2-40B4-BE49-F238E27FC236}">
                <a16:creationId xmlns:a16="http://schemas.microsoft.com/office/drawing/2014/main" id="{C5EE552C-B951-461B-9E83-E56143ADE9C3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3554413" y="3357563"/>
            <a:ext cx="179388" cy="13335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1" name="Прямоугольник 360">
            <a:extLst>
              <a:ext uri="{FF2B5EF4-FFF2-40B4-BE49-F238E27FC236}">
                <a16:creationId xmlns:a16="http://schemas.microsoft.com/office/drawing/2014/main" id="{FBD10281-A237-484D-AFDD-B444B42C93E1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3554413" y="3154363"/>
            <a:ext cx="179388" cy="133350"/>
          </a:xfrm>
          <a:prstGeom prst="rect">
            <a:avLst/>
          </a:prstGeom>
          <a:solidFill>
            <a:srgbClr val="D6D7D9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4" name="Прямоугольник 363">
            <a:extLst>
              <a:ext uri="{FF2B5EF4-FFF2-40B4-BE49-F238E27FC236}">
                <a16:creationId xmlns:a16="http://schemas.microsoft.com/office/drawing/2014/main" id="{415ACF0F-6508-400F-A095-48353ACD9090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3554413" y="3560763"/>
            <a:ext cx="179388" cy="13335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5" name="Прямоугольник 364">
            <a:extLst>
              <a:ext uri="{FF2B5EF4-FFF2-40B4-BE49-F238E27FC236}">
                <a16:creationId xmlns:a16="http://schemas.microsoft.com/office/drawing/2014/main" id="{3D6F7D28-A17B-48EB-BE21-E954CEFF76B0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3554413" y="3763963"/>
            <a:ext cx="179388" cy="1333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Текст 2">
            <a:extLst>
              <a:ext uri="{FF2B5EF4-FFF2-40B4-BE49-F238E27FC236}">
                <a16:creationId xmlns:a16="http://schemas.microsoft.com/office/drawing/2014/main" id="{E9DFAA34-FA64-4D56-84DD-CEC76F4DAE57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3784600" y="3149600"/>
            <a:ext cx="406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F520AA4-FE30-4CED-9C19-5F493B90BFF6}" type="datetime'''''''''''''''''''''''Д''''ру''''''''''''''ги''''''''е'">
              <a:rPr lang="ru-RU" altLang="en-US" sz="1000" smtClean="0"/>
              <a:pPr/>
              <a:t>Другие</a:t>
            </a:fld>
            <a:endParaRPr lang="ru-RU" sz="1000" dirty="0"/>
          </a:p>
        </p:txBody>
      </p:sp>
      <p:sp>
        <p:nvSpPr>
          <p:cNvPr id="113" name="Текст 2">
            <a:extLst>
              <a:ext uri="{FF2B5EF4-FFF2-40B4-BE49-F238E27FC236}">
                <a16:creationId xmlns:a16="http://schemas.microsoft.com/office/drawing/2014/main" id="{80DDB045-F45D-4DD4-8CAE-8F5B77B85CF6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3784600" y="3352800"/>
            <a:ext cx="3667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70E864E-9CDC-4266-8D24-CCD5A203E03E}" type="datetime'''''''''''В''М''''''Р''''''''''''П'''''''''''''''">
              <a:rPr lang="ru-RU" altLang="en-US" sz="1000" smtClean="0"/>
              <a:pPr/>
              <a:t>ВМРП</a:t>
            </a:fld>
            <a:endParaRPr lang="ru-RU" sz="1000" dirty="0"/>
          </a:p>
        </p:txBody>
      </p:sp>
      <p:sp>
        <p:nvSpPr>
          <p:cNvPr id="115" name="Текст 2">
            <a:extLst>
              <a:ext uri="{FF2B5EF4-FFF2-40B4-BE49-F238E27FC236}">
                <a16:creationId xmlns:a16="http://schemas.microsoft.com/office/drawing/2014/main" id="{B39A98C2-F337-4D0A-B2EE-407A92C1FAE6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3784600" y="3759200"/>
            <a:ext cx="250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4A407D-D3F4-4C7B-82ED-8C66B4B1EB83}" type="datetime'''''В''''С''''''''''''''''''''''''''''К'''''''''''''''''">
              <a:rPr lang="ru-RU" altLang="en-US" sz="1000" smtClean="0"/>
              <a:pPr/>
              <a:t>ВСК</a:t>
            </a:fld>
            <a:endParaRPr lang="ru-RU" sz="1000" dirty="0"/>
          </a:p>
        </p:txBody>
      </p:sp>
      <p:sp>
        <p:nvSpPr>
          <p:cNvPr id="114" name="Текст 2">
            <a:extLst>
              <a:ext uri="{FF2B5EF4-FFF2-40B4-BE49-F238E27FC236}">
                <a16:creationId xmlns:a16="http://schemas.microsoft.com/office/drawing/2014/main" id="{A5E32E39-88E2-4714-A7D2-C48D2C39B5B5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784600" y="3556000"/>
            <a:ext cx="3603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F5EA8C5-8E51-44F8-8ABD-C04A99A3F35C}" type="datetime'''''''''''ВМ''''''''Т''''''''''''''''''П'''''''''''''''''''''">
              <a:rPr lang="ru-RU" altLang="en-US" sz="1000" smtClean="0"/>
              <a:pPr/>
              <a:t>ВМТП</a:t>
            </a:fld>
            <a:endParaRPr lang="ru-RU" sz="1000" dirty="0"/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E1F3AACF-4C83-41D1-BAF4-32FDD4EB7AB8}"/>
              </a:ext>
            </a:extLst>
          </p:cNvPr>
          <p:cNvSpPr txBox="1"/>
          <p:nvPr/>
        </p:nvSpPr>
        <p:spPr>
          <a:xfrm>
            <a:off x="4678702" y="1173107"/>
            <a:ext cx="4506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2"/>
                </a:solidFill>
                <a:latin typeface="Arial" panose="020B0604020202020204" pitchFamily="34" charset="0"/>
              </a:rPr>
              <a:t>Динамика и структура перевалки контейнеров в портах </a:t>
            </a:r>
            <a:br>
              <a:rPr lang="ru-RU" sz="11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1100" b="1" dirty="0">
                <a:solidFill>
                  <a:schemeClr val="tx2"/>
                </a:solidFill>
                <a:latin typeface="Arial" panose="020B0604020202020204" pitchFamily="34" charset="0"/>
              </a:rPr>
              <a:t>Дальнего Востока по сегментам, тыс. </a:t>
            </a:r>
            <a:r>
              <a:rPr lang="en-US" sz="1100" b="1" dirty="0">
                <a:solidFill>
                  <a:schemeClr val="tx2"/>
                </a:solidFill>
                <a:latin typeface="Arial" panose="020B0604020202020204" pitchFamily="34" charset="0"/>
              </a:rPr>
              <a:t>TEU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445" name="Прямая соединительная линия 444">
            <a:extLst>
              <a:ext uri="{FF2B5EF4-FFF2-40B4-BE49-F238E27FC236}">
                <a16:creationId xmlns:a16="http://schemas.microsoft.com/office/drawing/2014/main" id="{5F7DA203-A5CC-4CE6-9291-8C03A92D7DE6}"/>
              </a:ext>
            </a:extLst>
          </p:cNvPr>
          <p:cNvCxnSpPr>
            <a:cxnSpLocks/>
          </p:cNvCxnSpPr>
          <p:nvPr>
            <p:custDataLst>
              <p:tags r:id="rId32"/>
            </p:custDataLst>
          </p:nvPr>
        </p:nvCxnSpPr>
        <p:spPr bwMode="auto">
          <a:xfrm flipV="1">
            <a:off x="6437313" y="2797175"/>
            <a:ext cx="563563" cy="1476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3" name="Прямая соединительная линия 442">
            <a:extLst>
              <a:ext uri="{FF2B5EF4-FFF2-40B4-BE49-F238E27FC236}">
                <a16:creationId xmlns:a16="http://schemas.microsoft.com/office/drawing/2014/main" id="{C33D56D3-57AF-4D21-AEC4-A5DAFA63E2AD}"/>
              </a:ext>
            </a:extLst>
          </p:cNvPr>
          <p:cNvCxnSpPr>
            <a:cxnSpLocks/>
          </p:cNvCxnSpPr>
          <p:nvPr>
            <p:custDataLst>
              <p:tags r:id="rId33"/>
            </p:custDataLst>
          </p:nvPr>
        </p:nvCxnSpPr>
        <p:spPr bwMode="auto">
          <a:xfrm flipV="1">
            <a:off x="6437313" y="2187575"/>
            <a:ext cx="563563" cy="1635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4" name="Прямая соединительная линия 443">
            <a:extLst>
              <a:ext uri="{FF2B5EF4-FFF2-40B4-BE49-F238E27FC236}">
                <a16:creationId xmlns:a16="http://schemas.microsoft.com/office/drawing/2014/main" id="{02DC7786-5275-4DBD-B7B4-C410478855F4}"/>
              </a:ext>
            </a:extLst>
          </p:cNvPr>
          <p:cNvCxnSpPr>
            <a:cxnSpLocks/>
          </p:cNvCxnSpPr>
          <p:nvPr>
            <p:custDataLst>
              <p:tags r:id="rId34"/>
            </p:custDataLst>
          </p:nvPr>
        </p:nvCxnSpPr>
        <p:spPr bwMode="auto">
          <a:xfrm flipV="1">
            <a:off x="6437313" y="2628900"/>
            <a:ext cx="563563" cy="1635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2" name="Прямая соединительная линия 441">
            <a:extLst>
              <a:ext uri="{FF2B5EF4-FFF2-40B4-BE49-F238E27FC236}">
                <a16:creationId xmlns:a16="http://schemas.microsoft.com/office/drawing/2014/main" id="{3AE84482-973B-4257-AFB9-5B842576E2FB}"/>
              </a:ext>
            </a:extLst>
          </p:cNvPr>
          <p:cNvCxnSpPr>
            <a:cxnSpLocks/>
          </p:cNvCxnSpPr>
          <p:nvPr>
            <p:custDataLst>
              <p:tags r:id="rId35"/>
            </p:custDataLst>
          </p:nvPr>
        </p:nvCxnSpPr>
        <p:spPr bwMode="auto">
          <a:xfrm>
            <a:off x="6437313" y="3808414"/>
            <a:ext cx="563563" cy="9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95" name="Chart 3">
            <a:extLst>
              <a:ext uri="{FF2B5EF4-FFF2-40B4-BE49-F238E27FC236}">
                <a16:creationId xmlns:a16="http://schemas.microsoft.com/office/drawing/2014/main" id="{64DAA1ED-EC30-4BB7-9108-7BF64D1E4D0A}"/>
              </a:ext>
            </a:extLst>
          </p:cNvPr>
          <p:cNvGraphicFramePr/>
          <p:nvPr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1707020645"/>
              </p:ext>
            </p:extLst>
          </p:nvPr>
        </p:nvGraphicFramePr>
        <p:xfrm>
          <a:off x="5365750" y="2090738"/>
          <a:ext cx="2706688" cy="296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5"/>
          </a:graphicData>
        </a:graphic>
      </p:graphicFrame>
      <p:cxnSp>
        <p:nvCxnSpPr>
          <p:cNvPr id="447" name="Прямая соединительная линия 446">
            <a:extLst>
              <a:ext uri="{FF2B5EF4-FFF2-40B4-BE49-F238E27FC236}">
                <a16:creationId xmlns:a16="http://schemas.microsoft.com/office/drawing/2014/main" id="{BD390924-3A24-43F6-BD70-A5FE6DA665BD}"/>
              </a:ext>
            </a:extLst>
          </p:cNvPr>
          <p:cNvCxnSpPr>
            <a:cxnSpLocks/>
          </p:cNvCxnSpPr>
          <p:nvPr>
            <p:custDataLst>
              <p:tags r:id="rId37"/>
            </p:custDataLst>
          </p:nvPr>
        </p:nvCxnSpPr>
        <p:spPr bwMode="gray">
          <a:xfrm flipV="1">
            <a:off x="6083300" y="1803400"/>
            <a:ext cx="0" cy="315913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8" name="Прямая соединительная линия 447">
            <a:extLst>
              <a:ext uri="{FF2B5EF4-FFF2-40B4-BE49-F238E27FC236}">
                <a16:creationId xmlns:a16="http://schemas.microsoft.com/office/drawing/2014/main" id="{5035C5AD-91F0-4155-B6D1-69E80CEDF9F8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>
            <a:off x="6083300" y="1803400"/>
            <a:ext cx="1270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>
            <a:extLst>
              <a:ext uri="{FF2B5EF4-FFF2-40B4-BE49-F238E27FC236}">
                <a16:creationId xmlns:a16="http://schemas.microsoft.com/office/drawing/2014/main" id="{168740EC-69D3-4DE2-89B7-F4B94C180A7E}"/>
              </a:ext>
            </a:extLst>
          </p:cNvPr>
          <p:cNvCxnSpPr>
            <a:cxnSpLocks/>
          </p:cNvCxnSpPr>
          <p:nvPr>
            <p:custDataLst>
              <p:tags r:id="rId39"/>
            </p:custDataLst>
          </p:nvPr>
        </p:nvCxnSpPr>
        <p:spPr bwMode="gray">
          <a:xfrm>
            <a:off x="7353300" y="1803400"/>
            <a:ext cx="0" cy="15240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5" name="Текст 2">
            <a:extLst>
              <a:ext uri="{FF2B5EF4-FFF2-40B4-BE49-F238E27FC236}">
                <a16:creationId xmlns:a16="http://schemas.microsoft.com/office/drawing/2014/main" id="{F558FDCE-CDEE-4BD6-8184-376394452275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5932488" y="2716213"/>
            <a:ext cx="303213" cy="30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0D4370A4-BEF2-4366-A8D5-29D8A81074A6}" type="datetime'''''''''''''''''''7''''''''''''7'''''''''''''''">
              <a:rPr lang="ru-RU" altLang="en-US" sz="1000" smtClean="0">
                <a:solidFill>
                  <a:schemeClr val="bg1"/>
                </a:solidFill>
              </a:rPr>
              <a:pPr/>
              <a:t>77</a:t>
            </a:fld>
            <a:br>
              <a:rPr lang="ru-RU" altLang="en-US" sz="1000" dirty="0">
                <a:solidFill>
                  <a:schemeClr val="bg1"/>
                </a:solidFill>
              </a:rPr>
            </a:br>
            <a:r>
              <a:rPr lang="ru-RU" altLang="en-US" sz="1000" dirty="0">
                <a:solidFill>
                  <a:schemeClr val="bg1"/>
                </a:solidFill>
              </a:rPr>
              <a:t>(</a:t>
            </a:r>
            <a:fld id="{E16E79D7-2C6B-43FC-80A7-BE10E8C2DFEC}" type="datetime'''''''''''''''''''''''''''''''''''''''''''''''6%'''''''">
              <a:rPr lang="ru-RU" altLang="en-US" sz="1000" smtClean="0">
                <a:solidFill>
                  <a:schemeClr val="bg1"/>
                </a:solidFill>
              </a:rPr>
              <a:pPr/>
              <a:t>6%</a:t>
            </a:fld>
            <a:r>
              <a:rPr lang="ru-RU" sz="1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64" name="Текст 2">
            <a:extLst>
              <a:ext uri="{FF2B5EF4-FFF2-40B4-BE49-F238E27FC236}">
                <a16:creationId xmlns:a16="http://schemas.microsoft.com/office/drawing/2014/main" id="{49F91704-5564-4F30-9D46-E2D44F6278A3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7202488" y="2560638"/>
            <a:ext cx="303213" cy="30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E6EA4EBF-9F91-41BD-B55B-B1A6AB4ADAB1}" type="datetime'''''''''''''8''''''''''''''''''''''''''''''4'''">
              <a:rPr lang="ru-RU" altLang="en-US" sz="1000" smtClean="0">
                <a:solidFill>
                  <a:schemeClr val="bg1"/>
                </a:solidFill>
              </a:rPr>
              <a:pPr/>
              <a:t>84</a:t>
            </a:fld>
            <a:br>
              <a:rPr lang="ru-RU" altLang="en-US" sz="1000" dirty="0">
                <a:solidFill>
                  <a:schemeClr val="bg1"/>
                </a:solidFill>
              </a:rPr>
            </a:br>
            <a:r>
              <a:rPr lang="ru-RU" altLang="en-US" sz="1000" dirty="0">
                <a:solidFill>
                  <a:schemeClr val="bg1"/>
                </a:solidFill>
              </a:rPr>
              <a:t>(</a:t>
            </a:r>
            <a:fld id="{A802D066-9A98-4A03-96A9-AA48DB0E6482}" type="datetime'''''''''6''''''''''''''''''''''''''''''''''%'''">
              <a:rPr lang="ru-RU" altLang="en-US" sz="1000" smtClean="0">
                <a:solidFill>
                  <a:schemeClr val="bg1"/>
                </a:solidFill>
              </a:rPr>
              <a:pPr/>
              <a:t>6%</a:t>
            </a:fld>
            <a:r>
              <a:rPr lang="ru-RU" sz="1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57" name="Текст 2">
            <a:extLst>
              <a:ext uri="{FF2B5EF4-FFF2-40B4-BE49-F238E27FC236}">
                <a16:creationId xmlns:a16="http://schemas.microsoft.com/office/drawing/2014/main" id="{9D359231-A3D6-4EFA-81BE-BEB7FFFDEF1F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7167563" y="2255838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AD115BF4-B457-4995-A719-F6D4DA6E5A50}" type="datetime'''''''2''''''''''''''2''''''1'''''">
              <a:rPr lang="ru-RU" altLang="en-US" sz="1000" b="1" smtClean="0">
                <a:effectLst/>
              </a:rPr>
              <a:pPr/>
              <a:t>221</a:t>
            </a:fld>
            <a:br>
              <a:rPr lang="ru-RU" altLang="en-US" sz="1000" b="1" dirty="0"/>
            </a:br>
            <a:r>
              <a:rPr lang="ru-RU" altLang="en-US" sz="1000" b="1" dirty="0"/>
              <a:t>(</a:t>
            </a:r>
            <a:fld id="{9DDD64DE-064B-4DB2-88EC-B6E67496BB42}" type="datetime'''''''''1''''''''''''''6''''''%'''''''''''''''''''">
              <a:rPr lang="ru-RU" altLang="en-US" sz="1000" b="1" smtClean="0">
                <a:effectLst/>
              </a:rPr>
              <a:pPr/>
              <a:t>16%</a:t>
            </a:fld>
            <a:r>
              <a:rPr lang="ru-RU" altLang="en-US" sz="1000" b="1" dirty="0"/>
              <a:t>)</a:t>
            </a:r>
            <a:endParaRPr lang="ru-RU" sz="1000" b="1" dirty="0"/>
          </a:p>
        </p:txBody>
      </p:sp>
      <p:sp>
        <p:nvSpPr>
          <p:cNvPr id="454" name="Текст 2">
            <a:extLst>
              <a:ext uri="{FF2B5EF4-FFF2-40B4-BE49-F238E27FC236}">
                <a16:creationId xmlns:a16="http://schemas.microsoft.com/office/drawing/2014/main" id="{5DB1F37B-099F-4BE6-A356-0CB1AF04D339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7158038" y="1993900"/>
            <a:ext cx="3905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63520B8B-A4C9-4A03-81DD-FBB8AC317721}" type="datetime'''''''1.''''''''''''''''''''39''3'''''''''''''''''''''''''">
              <a:rPr lang="ru-RU" altLang="en-US" sz="1100" b="1" smtClean="0"/>
              <a:pPr/>
              <a:t>1.393</a:t>
            </a:fld>
            <a:endParaRPr lang="ru-RU" sz="1100" b="1" dirty="0"/>
          </a:p>
        </p:txBody>
      </p:sp>
      <p:sp>
        <p:nvSpPr>
          <p:cNvPr id="451" name="Текст 2">
            <a:extLst>
              <a:ext uri="{FF2B5EF4-FFF2-40B4-BE49-F238E27FC236}">
                <a16:creationId xmlns:a16="http://schemas.microsoft.com/office/drawing/2014/main" id="{7C7A3F68-8C09-4717-8F23-C3CD77E58D73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5897563" y="2419350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53BEC31C-CD76-46C4-B420-2D6B53D87580}" type="datetime'''''''''''''''''''''''''''2''''2''''''1'''''''''''">
              <a:rPr lang="ru-RU" altLang="en-US" sz="1000" b="1" smtClean="0">
                <a:effectLst/>
              </a:rPr>
              <a:pPr/>
              <a:t>221</a:t>
            </a:fld>
            <a:br>
              <a:rPr lang="ru-RU" altLang="en-US" sz="1000" b="1" dirty="0">
                <a:effectLst/>
              </a:rPr>
            </a:br>
            <a:r>
              <a:rPr lang="ru-RU" altLang="en-US" sz="1000" b="1" dirty="0">
                <a:effectLst/>
              </a:rPr>
              <a:t>(</a:t>
            </a:r>
            <a:fld id="{D93B6CC4-3BC0-4B7A-ADCA-2E569999BE83}" type="datetime'''''1''''''''''7''%'''''''''''''''">
              <a:rPr lang="ru-RU" altLang="en-US" sz="1000" b="1" smtClean="0">
                <a:effectLst/>
              </a:rPr>
              <a:pPr/>
              <a:t>17%</a:t>
            </a:fld>
            <a:r>
              <a:rPr lang="ru-RU" altLang="en-US" sz="1000" b="1" dirty="0">
                <a:effectLst/>
              </a:rPr>
              <a:t>)</a:t>
            </a:r>
            <a:endParaRPr lang="ru-RU" sz="1000" b="1" dirty="0"/>
          </a:p>
        </p:txBody>
      </p:sp>
      <p:sp>
        <p:nvSpPr>
          <p:cNvPr id="456" name="Текст 2">
            <a:extLst>
              <a:ext uri="{FF2B5EF4-FFF2-40B4-BE49-F238E27FC236}">
                <a16:creationId xmlns:a16="http://schemas.microsoft.com/office/drawing/2014/main" id="{FDF9897A-8AD1-474D-AE51-6A65DD255941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5897563" y="3224213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E4802EB9-80DA-4D2A-A776-D1F84EA501AC}" type="datetime'''4''''''''''''3''''''''''''''''''''''''''''''2'''''''''">
              <a:rPr lang="ru-RU" altLang="en-US" sz="1000" b="1" smtClean="0">
                <a:solidFill>
                  <a:schemeClr val="bg1"/>
                </a:solidFill>
              </a:rPr>
              <a:pPr/>
              <a:t>432</a:t>
            </a:fld>
            <a:br>
              <a:rPr lang="ru-RU" altLang="en-US" sz="1000" b="1" dirty="0">
                <a:solidFill>
                  <a:schemeClr val="bg1"/>
                </a:solidFill>
              </a:rPr>
            </a:br>
            <a:r>
              <a:rPr lang="ru-RU" altLang="en-US" sz="1000" b="1" dirty="0">
                <a:solidFill>
                  <a:schemeClr val="bg1"/>
                </a:solidFill>
              </a:rPr>
              <a:t>(</a:t>
            </a:r>
            <a:fld id="{3E9A091A-FFF4-4C12-8074-A6F7CFD85A65}" type="datetime'''''''3''''''''''''''''3''''''''%'''''">
              <a:rPr lang="ru-RU" altLang="en-US" sz="1000" b="1" smtClean="0">
                <a:solidFill>
                  <a:schemeClr val="bg1"/>
                </a:solidFill>
              </a:rPr>
              <a:pPr/>
              <a:t>33%</a:t>
            </a:fld>
            <a:r>
              <a:rPr lang="ru-RU" altLang="en-US" sz="1000" b="1" dirty="0">
                <a:solidFill>
                  <a:schemeClr val="bg1"/>
                </a:solidFill>
              </a:rPr>
              <a:t>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55" name="Текст 2">
            <a:extLst>
              <a:ext uri="{FF2B5EF4-FFF2-40B4-BE49-F238E27FC236}">
                <a16:creationId xmlns:a16="http://schemas.microsoft.com/office/drawing/2014/main" id="{3890D51B-46E5-49CF-A7C4-51170F0259E2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5897563" y="4237038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6AD1667C-38A2-4DB9-8BCF-C52CD58EEB6F}" type="datetime'''5''''''''''8''''''''''''''''''2'''''''''''''''''''''''''">
              <a:rPr lang="ru-RU" altLang="en-US" sz="1000" b="1" smtClean="0">
                <a:solidFill>
                  <a:schemeClr val="bg1"/>
                </a:solidFill>
              </a:rPr>
              <a:pPr/>
              <a:t>582</a:t>
            </a:fld>
            <a:br>
              <a:rPr lang="ru-RU" altLang="en-US" sz="1000" b="1" dirty="0">
                <a:solidFill>
                  <a:schemeClr val="bg1"/>
                </a:solidFill>
              </a:rPr>
            </a:br>
            <a:r>
              <a:rPr lang="ru-RU" altLang="en-US" sz="1000" b="1" dirty="0">
                <a:solidFill>
                  <a:schemeClr val="bg1"/>
                </a:solidFill>
              </a:rPr>
              <a:t>(</a:t>
            </a:r>
            <a:fld id="{3D14E18A-B7F7-43E5-B3B3-D9576D43958C}" type="datetime'''''''''''4''''4''''''''''''''''''''''%'''''">
              <a:rPr lang="ru-RU" altLang="en-US" sz="1000" b="1" smtClean="0">
                <a:solidFill>
                  <a:schemeClr val="bg1"/>
                </a:solidFill>
              </a:rPr>
              <a:pPr/>
              <a:t>44%</a:t>
            </a:fld>
            <a:r>
              <a:rPr lang="ru-RU" altLang="en-US" sz="1000" b="1" dirty="0">
                <a:solidFill>
                  <a:schemeClr val="bg1"/>
                </a:solidFill>
              </a:rPr>
              <a:t>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52" name="Текст 2">
            <a:extLst>
              <a:ext uri="{FF2B5EF4-FFF2-40B4-BE49-F238E27FC236}">
                <a16:creationId xmlns:a16="http://schemas.microsoft.com/office/drawing/2014/main" id="{A2D32FD1-4583-4644-99F6-74327080A567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5918200" y="5008563"/>
            <a:ext cx="3302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0A3389DB-F90C-466D-BAF4-B90E5164826C}" type="datetime'''''''''9''''''''''''M'''' ''''2''1'''''''''">
              <a:rPr lang="en-US" altLang="en-US" sz="900" b="1" smtClean="0">
                <a:solidFill>
                  <a:schemeClr val="accent2"/>
                </a:solidFill>
              </a:rPr>
              <a:pPr/>
              <a:t>9M 21</a:t>
            </a:fld>
            <a:endParaRPr lang="ru-RU" sz="900" b="1" dirty="0">
              <a:solidFill>
                <a:schemeClr val="accent2"/>
              </a:solidFill>
            </a:endParaRPr>
          </a:p>
        </p:txBody>
      </p:sp>
      <p:sp>
        <p:nvSpPr>
          <p:cNvPr id="450" name="Текст 2">
            <a:extLst>
              <a:ext uri="{FF2B5EF4-FFF2-40B4-BE49-F238E27FC236}">
                <a16:creationId xmlns:a16="http://schemas.microsoft.com/office/drawing/2014/main" id="{3B830337-8503-4570-8A97-5CDF49899F21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7167563" y="3154363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D9B3350F-BBE3-409D-8C1D-1BC6D65541E0}" type="datetime'''''''''''5''1''''''''''''''''''1'''''''''''">
              <a:rPr lang="ru-RU" altLang="en-US" sz="1000" b="1" smtClean="0">
                <a:solidFill>
                  <a:schemeClr val="bg1"/>
                </a:solidFill>
              </a:rPr>
              <a:pPr/>
              <a:t>511</a:t>
            </a:fld>
            <a:br>
              <a:rPr lang="ru-RU" altLang="en-US" sz="1000" b="1" dirty="0">
                <a:solidFill>
                  <a:schemeClr val="bg1"/>
                </a:solidFill>
              </a:rPr>
            </a:br>
            <a:r>
              <a:rPr lang="ru-RU" altLang="en-US" sz="1000" b="1" dirty="0">
                <a:solidFill>
                  <a:schemeClr val="bg1"/>
                </a:solidFill>
              </a:rPr>
              <a:t>(</a:t>
            </a:r>
            <a:fld id="{76C43DC6-B11B-49D5-A87D-A3B4B0BECE49}" type="datetime'''3''''''7''''''''''''''''''%'''''''''''''''''''''">
              <a:rPr lang="ru-RU" altLang="en-US" sz="1000" b="1" smtClean="0">
                <a:solidFill>
                  <a:schemeClr val="bg1"/>
                </a:solidFill>
              </a:rPr>
              <a:pPr/>
              <a:t>37%</a:t>
            </a:fld>
            <a:r>
              <a:rPr lang="ru-RU" altLang="en-US" sz="1000" b="1" dirty="0">
                <a:solidFill>
                  <a:schemeClr val="bg1"/>
                </a:solidFill>
              </a:rPr>
              <a:t>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59" name="Текст 2">
            <a:extLst>
              <a:ext uri="{FF2B5EF4-FFF2-40B4-BE49-F238E27FC236}">
                <a16:creationId xmlns:a16="http://schemas.microsoft.com/office/drawing/2014/main" id="{5FC09FD5-0C9D-47D1-8E69-02D8347267E5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7167563" y="4241800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EDFEFFC5-DDF8-4615-B466-E82242AB82EF}" type="datetime'''''''5''7''''''''7'''''''''''">
              <a:rPr lang="ru-RU" altLang="en-US" sz="1000" b="1" smtClean="0">
                <a:solidFill>
                  <a:schemeClr val="bg1"/>
                </a:solidFill>
              </a:rPr>
              <a:pPr/>
              <a:t>577</a:t>
            </a:fld>
            <a:br>
              <a:rPr lang="ru-RU" altLang="en-US" sz="1000" b="1" dirty="0">
                <a:solidFill>
                  <a:schemeClr val="bg1"/>
                </a:solidFill>
              </a:rPr>
            </a:br>
            <a:r>
              <a:rPr lang="ru-RU" altLang="en-US" sz="1000" b="1" dirty="0">
                <a:solidFill>
                  <a:schemeClr val="bg1"/>
                </a:solidFill>
              </a:rPr>
              <a:t>(</a:t>
            </a:r>
            <a:fld id="{3837564B-D0FF-4A95-B2B9-EE9EAAF90F01}" type="datetime'''''''''''''''''''4''''1''''''''''''''''''''''%'''''">
              <a:rPr lang="ru-RU" altLang="en-US" sz="1000" b="1" smtClean="0">
                <a:solidFill>
                  <a:schemeClr val="bg1"/>
                </a:solidFill>
              </a:rPr>
              <a:pPr/>
              <a:t>41%</a:t>
            </a:fld>
            <a:r>
              <a:rPr lang="ru-RU" altLang="en-US" sz="1000" b="1" dirty="0">
                <a:solidFill>
                  <a:schemeClr val="bg1"/>
                </a:solidFill>
              </a:rPr>
              <a:t>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60" name="Текст 2">
            <a:extLst>
              <a:ext uri="{FF2B5EF4-FFF2-40B4-BE49-F238E27FC236}">
                <a16:creationId xmlns:a16="http://schemas.microsoft.com/office/drawing/2014/main" id="{B9A048BE-1498-4160-B859-5029C96EBBAB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7188200" y="5008563"/>
            <a:ext cx="3302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CDF02B5F-177D-4201-8D2B-ABE5037E947A}" type="datetime'''''''''9''''''''''M'''''''''''' ''''''''''''22'''''''''''''">
              <a:rPr lang="en-US" altLang="en-US" sz="900" b="1" smtClean="0">
                <a:solidFill>
                  <a:schemeClr val="accent2"/>
                </a:solidFill>
              </a:rPr>
              <a:pPr/>
              <a:t>9M 22</a:t>
            </a:fld>
            <a:endParaRPr lang="ru-RU" sz="900" b="1" dirty="0">
              <a:solidFill>
                <a:schemeClr val="accent2"/>
              </a:solidFill>
            </a:endParaRPr>
          </a:p>
        </p:txBody>
      </p:sp>
      <p:sp>
        <p:nvSpPr>
          <p:cNvPr id="461" name="Текст 2">
            <a:extLst>
              <a:ext uri="{FF2B5EF4-FFF2-40B4-BE49-F238E27FC236}">
                <a16:creationId xmlns:a16="http://schemas.microsoft.com/office/drawing/2014/main" id="{714B246E-C3CE-44EE-B81D-647D3663670E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5888038" y="2157413"/>
            <a:ext cx="3905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E1E8E970-255C-4082-A87E-5A245ECA8808}" type="datetime'''''''''1''''''''''''.''''3''''1''''1'''''''''''''''''">
              <a:rPr lang="ru-RU" altLang="en-US" sz="1100" b="1" smtClean="0"/>
              <a:pPr/>
              <a:t>1.311</a:t>
            </a:fld>
            <a:endParaRPr lang="ru-RU" sz="1100" b="1" dirty="0"/>
          </a:p>
        </p:txBody>
      </p:sp>
      <p:sp>
        <p:nvSpPr>
          <p:cNvPr id="462" name="Текст 2">
            <a:extLst>
              <a:ext uri="{FF2B5EF4-FFF2-40B4-BE49-F238E27FC236}">
                <a16:creationId xmlns:a16="http://schemas.microsoft.com/office/drawing/2014/main" id="{7C9F2203-DEB4-4499-BB5C-6061ED8ED141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6534150" y="1706563"/>
            <a:ext cx="36830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2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2E851167-3481-4285-8B9A-51EF0DB141D4}" type="datetime'6'''''''''''''''''''''''''''''''',''''''''3''%'''''''''">
              <a:rPr lang="ru-RU" altLang="en-US" sz="900" b="1" smtClean="0">
                <a:solidFill>
                  <a:schemeClr val="tx2"/>
                </a:solidFill>
                <a:effectLst/>
              </a:rPr>
              <a:pPr/>
              <a:t>6,3%</a:t>
            </a:fld>
            <a:endParaRPr lang="ru-RU" sz="900" b="1" dirty="0">
              <a:solidFill>
                <a:schemeClr val="tx2"/>
              </a:solidFill>
            </a:endParaRPr>
          </a:p>
        </p:txBody>
      </p:sp>
      <p:sp>
        <p:nvSpPr>
          <p:cNvPr id="591" name="Прямоугольник 590">
            <a:extLst>
              <a:ext uri="{FF2B5EF4-FFF2-40B4-BE49-F238E27FC236}">
                <a16:creationId xmlns:a16="http://schemas.microsoft.com/office/drawing/2014/main" id="{7CAED707-B3C1-456E-8FED-0B5530B5C0EC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8051800" y="3752850"/>
            <a:ext cx="179388" cy="1333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8" name="Прямоугольник 587">
            <a:extLst>
              <a:ext uri="{FF2B5EF4-FFF2-40B4-BE49-F238E27FC236}">
                <a16:creationId xmlns:a16="http://schemas.microsoft.com/office/drawing/2014/main" id="{36C9D8A1-0F82-4DC0-9F0E-73B5EAC5B459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>
            <a:off x="8051800" y="3143250"/>
            <a:ext cx="179388" cy="133350"/>
          </a:xfrm>
          <a:prstGeom prst="rect">
            <a:avLst/>
          </a:prstGeom>
          <a:solidFill>
            <a:srgbClr val="D6D7D9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9" name="Прямоугольник 588">
            <a:extLst>
              <a:ext uri="{FF2B5EF4-FFF2-40B4-BE49-F238E27FC236}">
                <a16:creationId xmlns:a16="http://schemas.microsoft.com/office/drawing/2014/main" id="{E5CFC3A7-FC5E-4D10-93D9-0DC8A89EF23D}"/>
              </a:ext>
            </a:extLst>
          </p:cNvPr>
          <p:cNvSpPr/>
          <p:nvPr>
            <p:custDataLst>
              <p:tags r:id="rId55"/>
            </p:custDataLst>
          </p:nvPr>
        </p:nvSpPr>
        <p:spPr bwMode="auto">
          <a:xfrm>
            <a:off x="8051800" y="3346450"/>
            <a:ext cx="179388" cy="13335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0" name="Прямоугольник 589">
            <a:extLst>
              <a:ext uri="{FF2B5EF4-FFF2-40B4-BE49-F238E27FC236}">
                <a16:creationId xmlns:a16="http://schemas.microsoft.com/office/drawing/2014/main" id="{EFC3DE46-3440-4A7D-BF91-24D6438A38C8}"/>
              </a:ext>
            </a:extLst>
          </p:cNvPr>
          <p:cNvSpPr/>
          <p:nvPr>
            <p:custDataLst>
              <p:tags r:id="rId56"/>
            </p:custDataLst>
          </p:nvPr>
        </p:nvSpPr>
        <p:spPr bwMode="auto">
          <a:xfrm>
            <a:off x="8051800" y="3549650"/>
            <a:ext cx="179388" cy="1333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4" name="Текст 2">
            <a:extLst>
              <a:ext uri="{FF2B5EF4-FFF2-40B4-BE49-F238E27FC236}">
                <a16:creationId xmlns:a16="http://schemas.microsoft.com/office/drawing/2014/main" id="{2CFE554B-B4D7-4659-B8EA-E7FE2E075B88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8281988" y="3138488"/>
            <a:ext cx="501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87C3FB8-39EF-4ED1-AFD1-53D122CF8AFC}" type="datetime'''Ка''''''''''''''''б''''о''''та''''''''ж'''''''''''''''">
              <a:rPr lang="ru-RU" altLang="en-US" sz="10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Каботаж</a:t>
            </a:fld>
            <a:endParaRPr lang="ru-RU" sz="1000" dirty="0"/>
          </a:p>
        </p:txBody>
      </p:sp>
      <p:sp>
        <p:nvSpPr>
          <p:cNvPr id="586" name="Текст 2">
            <a:extLst>
              <a:ext uri="{FF2B5EF4-FFF2-40B4-BE49-F238E27FC236}">
                <a16:creationId xmlns:a16="http://schemas.microsoft.com/office/drawing/2014/main" id="{CD2E4AD5-C13B-4F37-8A37-C5D85CC452EF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8281988" y="3748088"/>
            <a:ext cx="4460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1A25DFB-26B8-4CDB-B9AB-4DD3CDB9AD4F}" type="datetime'И''''''''''''''м''''''''''п''''о''''''''р''''''''т'''''''''''">
              <a:rPr lang="ru-RU" altLang="en-US" sz="10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Импорт</a:t>
            </a:fld>
            <a:endParaRPr lang="ru-RU" sz="1000" dirty="0"/>
          </a:p>
        </p:txBody>
      </p:sp>
      <p:sp>
        <p:nvSpPr>
          <p:cNvPr id="582" name="Текст 2">
            <a:extLst>
              <a:ext uri="{FF2B5EF4-FFF2-40B4-BE49-F238E27FC236}">
                <a16:creationId xmlns:a16="http://schemas.microsoft.com/office/drawing/2014/main" id="{269C93EF-3B6B-41AD-9069-AC5CBAAC5986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8281988" y="3341688"/>
            <a:ext cx="476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867CFBE-42D5-4086-B00F-8A3EE91C9BE9}" type="datetime'''Т''ра''''''''н''''з''''и''''''''''''''''''т'''''''''''''''''">
              <a:rPr lang="ru-RU" altLang="en-US" sz="10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Транзит</a:t>
            </a:fld>
            <a:endParaRPr lang="ru-RU" sz="1000" dirty="0"/>
          </a:p>
        </p:txBody>
      </p:sp>
      <p:sp>
        <p:nvSpPr>
          <p:cNvPr id="585" name="Текст 2">
            <a:extLst>
              <a:ext uri="{FF2B5EF4-FFF2-40B4-BE49-F238E27FC236}">
                <a16:creationId xmlns:a16="http://schemas.microsoft.com/office/drawing/2014/main" id="{8049ED86-A30A-4974-803A-7F2DCFF25B40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8281988" y="3544888"/>
            <a:ext cx="477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C22168C-1AD1-4080-AC49-8363FDF18D22}" type="datetime'''Э''''''''''ксп''''''о''''''''''р''''т'''''''">
              <a:rPr lang="ru-RU" altLang="en-US" sz="10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Экспорт</a:t>
            </a:fld>
            <a:endParaRPr lang="ru-RU" sz="1000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415AC7BD-45F7-4215-A63D-6E99232EEA8D}"/>
              </a:ext>
            </a:extLst>
          </p:cNvPr>
          <p:cNvSpPr/>
          <p:nvPr/>
        </p:nvSpPr>
        <p:spPr>
          <a:xfrm>
            <a:off x="575556" y="5230095"/>
            <a:ext cx="5228708" cy="198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 b="0" i="0"/>
            </a:pPr>
            <a:r>
              <a:rPr lang="ru-RU" sz="700" i="1" dirty="0">
                <a:solidFill>
                  <a:schemeClr val="accent3"/>
                </a:solidFill>
                <a:latin typeface="Arial" panose="020B0604020202020204" pitchFamily="34" charset="0"/>
              </a:rPr>
              <a:t>Источник: данные АСОП</a:t>
            </a:r>
            <a:endParaRPr lang="en-GB" sz="700" i="1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5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99CB261F-5736-49F6-A615-4F2211E3FDF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72120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Слайд think-cell" r:id="rId33" imgW="395" imgH="396" progId="TCLayout.ActiveDocument.1">
                  <p:embed/>
                </p:oleObj>
              </mc:Choice>
              <mc:Fallback>
                <p:oleObj name="Слайд think-cell" r:id="rId3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" name="Прямоугольник 446">
            <a:extLst>
              <a:ext uri="{FF2B5EF4-FFF2-40B4-BE49-F238E27FC236}">
                <a16:creationId xmlns:a16="http://schemas.microsoft.com/office/drawing/2014/main" id="{B1CD6AB1-E50B-4A00-8DFA-699AA3208970}"/>
              </a:ext>
            </a:extLst>
          </p:cNvPr>
          <p:cNvSpPr/>
          <p:nvPr/>
        </p:nvSpPr>
        <p:spPr>
          <a:xfrm>
            <a:off x="503548" y="1456084"/>
            <a:ext cx="5472608" cy="3931068"/>
          </a:xfrm>
          <a:prstGeom prst="rect">
            <a:avLst/>
          </a:prstGeom>
          <a:solidFill>
            <a:srgbClr val="807F83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7F83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60B0D5-D801-4A46-A804-265AF7302A68}"/>
              </a:ext>
            </a:extLst>
          </p:cNvPr>
          <p:cNvSpPr txBox="1"/>
          <p:nvPr/>
        </p:nvSpPr>
        <p:spPr>
          <a:xfrm>
            <a:off x="441065" y="551234"/>
            <a:ext cx="8702935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Терминал ВСК продемонстрировал рост выше рынка </a:t>
            </a:r>
            <a:b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</a:b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Дальнего Востока (+16%</a:t>
            </a:r>
            <a:r>
              <a:rPr lang="en-US" sz="1780" b="1" dirty="0">
                <a:solidFill>
                  <a:srgbClr val="E31009"/>
                </a:solidFill>
                <a:latin typeface="Arial" panose="020B0604020202020204" pitchFamily="34" charset="0"/>
              </a:rPr>
              <a:t> </a:t>
            </a: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ВСК </a:t>
            </a:r>
            <a:r>
              <a:rPr lang="en-US" sz="1780" b="1" dirty="0">
                <a:solidFill>
                  <a:srgbClr val="E31009"/>
                </a:solidFill>
                <a:latin typeface="Arial" panose="020B0604020202020204" pitchFamily="34" charset="0"/>
              </a:rPr>
              <a:t>vs +</a:t>
            </a: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 </a:t>
            </a:r>
            <a:r>
              <a:rPr lang="en-US" sz="1780" b="1" dirty="0">
                <a:solidFill>
                  <a:srgbClr val="E31009"/>
                </a:solidFill>
                <a:latin typeface="Arial" panose="020B0604020202020204" pitchFamily="34" charset="0"/>
              </a:rPr>
              <a:t>6%</a:t>
            </a: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 рынок)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15BD37C-07D7-4358-BAA4-E3BB17850DC9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 flipV="1">
            <a:off x="2146300" y="2095500"/>
            <a:ext cx="623888" cy="4302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A18B513-771A-4335-A55F-2AA52451F17D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>
            <a:off x="2146300" y="3957638"/>
            <a:ext cx="623888" cy="174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>
            <a:extLst>
              <a:ext uri="{FF2B5EF4-FFF2-40B4-BE49-F238E27FC236}">
                <a16:creationId xmlns:a16="http://schemas.microsoft.com/office/drawing/2014/main" id="{03378B67-B04A-4048-937C-6CC4FAC30E9D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V="1">
            <a:off x="2146300" y="2257425"/>
            <a:ext cx="623888" cy="4794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>
            <a:extLst>
              <a:ext uri="{FF2B5EF4-FFF2-40B4-BE49-F238E27FC236}">
                <a16:creationId xmlns:a16="http://schemas.microsoft.com/office/drawing/2014/main" id="{066EFA6B-8730-457C-9B86-0FCF15B4B8E2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2146300" y="2674938"/>
            <a:ext cx="623888" cy="4159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9" name="Chart 3">
            <a:extLst>
              <a:ext uri="{FF2B5EF4-FFF2-40B4-BE49-F238E27FC236}">
                <a16:creationId xmlns:a16="http://schemas.microsoft.com/office/drawing/2014/main" id="{01FB58F1-BFD4-4F71-802A-3EE346D7A521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498610456"/>
              </p:ext>
            </p:extLst>
          </p:nvPr>
        </p:nvGraphicFramePr>
        <p:xfrm>
          <a:off x="971550" y="1725613"/>
          <a:ext cx="2973388" cy="350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4E6ACCD-0539-4D5B-95C6-428EB34C16C2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1755775" y="1665288"/>
            <a:ext cx="1404938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10C1C25-39A2-43ED-9E5A-6EFBBECADBF3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gray">
          <a:xfrm flipV="1">
            <a:off x="1755775" y="1665288"/>
            <a:ext cx="0" cy="606425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6119C16-DC95-472F-AF07-D68CF1FD6146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gray">
          <a:xfrm>
            <a:off x="3160713" y="1665288"/>
            <a:ext cx="0" cy="15240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Текст 2">
            <a:extLst>
              <a:ext uri="{FF2B5EF4-FFF2-40B4-BE49-F238E27FC236}">
                <a16:creationId xmlns:a16="http://schemas.microsoft.com/office/drawing/2014/main" id="{63485E5A-CB0B-4B0C-99E2-6E82E5F97BD1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974975" y="3171825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EB3E06CE-9B5D-4A5A-AD43-078DBF75121C}" type="datetime'1''''''''''''''''''''''''9''''''5'''''''''''''''''''">
              <a:rPr lang="ru-RU" altLang="en-US" sz="1000" b="1" smtClean="0">
                <a:solidFill>
                  <a:schemeClr val="bg1"/>
                </a:solidFill>
              </a:rPr>
              <a:pPr/>
              <a:t>195</a:t>
            </a:fld>
            <a:br>
              <a:rPr lang="ru-RU" altLang="en-US" sz="1000" b="1" dirty="0">
                <a:solidFill>
                  <a:schemeClr val="bg1"/>
                </a:solidFill>
              </a:rPr>
            </a:br>
            <a:r>
              <a:rPr lang="ru-RU" altLang="en-US" sz="1000" b="1" dirty="0">
                <a:solidFill>
                  <a:schemeClr val="bg1"/>
                </a:solidFill>
              </a:rPr>
              <a:t>(</a:t>
            </a:r>
            <a:fld id="{977C70B9-5304-4151-93BF-0D2F135F2380}" type="datetime'''''''''''''''''4''''''''''''''''''3''''''%'''''''''''''''''">
              <a:rPr lang="ru-RU" altLang="en-US" sz="1000" b="1" smtClean="0">
                <a:solidFill>
                  <a:schemeClr val="bg1"/>
                </a:solidFill>
              </a:rPr>
              <a:pPr/>
              <a:t>43%</a:t>
            </a:fld>
            <a:r>
              <a:rPr lang="ru-RU" altLang="en-US" sz="1000" b="1" dirty="0">
                <a:solidFill>
                  <a:schemeClr val="bg1"/>
                </a:solidFill>
              </a:rPr>
              <a:t>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06CDBA92-42C1-4A30-A7F1-0E1A88663C88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800225" y="2478088"/>
            <a:ext cx="303213" cy="30480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C563BDEC-E2FA-4D85-9D16-3C23A8DE3C85}" type="datetime'''''''''''''''''''''3''''''2'''''''''''''''''''">
              <a:rPr lang="ru-RU" altLang="en-US" sz="1000" smtClean="0"/>
              <a:pPr/>
              <a:t>32</a:t>
            </a:fld>
            <a:br>
              <a:rPr lang="ru-RU" altLang="en-US" sz="1000" dirty="0">
                <a:effectLst/>
              </a:rPr>
            </a:br>
            <a:r>
              <a:rPr lang="ru-RU" altLang="en-US" sz="1000" dirty="0">
                <a:effectLst/>
              </a:rPr>
              <a:t>(</a:t>
            </a:r>
            <a:fld id="{5FA58486-664D-417B-A911-209DD5EAE97D}" type="datetime'''''''''''8''''''''''''''''''''''''''''''''''''%'''''''">
              <a:rPr lang="ru-RU" altLang="en-US" sz="1000" smtClean="0"/>
              <a:pPr/>
              <a:t>8%</a:t>
            </a:fld>
            <a:r>
              <a:rPr lang="ru-RU" altLang="en-US" sz="1000" dirty="0">
                <a:effectLst/>
              </a:rPr>
              <a:t>)</a:t>
            </a:r>
            <a:endParaRPr lang="ru-RU" sz="1000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0221BE45-47BB-40E9-89AA-DA805437E84E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570038" y="3371850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CD3BD478-B6F5-44A9-87C1-054D2DBA67BB}" type="datetime'1''''''''''''''''''''''3''''''''''''''''''''0'''''''''">
              <a:rPr lang="ru-RU" altLang="en-US" sz="1000" b="1" smtClean="0">
                <a:solidFill>
                  <a:schemeClr val="bg1"/>
                </a:solidFill>
              </a:rPr>
              <a:pPr/>
              <a:t>130</a:t>
            </a:fld>
            <a:br>
              <a:rPr lang="ru-RU" altLang="en-US" sz="1000" b="1" dirty="0">
                <a:solidFill>
                  <a:schemeClr val="bg1"/>
                </a:solidFill>
              </a:rPr>
            </a:br>
            <a:r>
              <a:rPr lang="ru-RU" altLang="en-US" sz="1000" b="1" dirty="0">
                <a:solidFill>
                  <a:schemeClr val="bg1"/>
                </a:solidFill>
              </a:rPr>
              <a:t>(</a:t>
            </a:r>
            <a:fld id="{8A3483D3-2CF0-46C5-9229-09EF6D852BB2}" type="datetime'''''''''3''''''''3''''%'''''''''''''''">
              <a:rPr lang="ru-RU" altLang="en-US" sz="1000" b="1" smtClean="0">
                <a:solidFill>
                  <a:schemeClr val="bg1"/>
                </a:solidFill>
              </a:rPr>
              <a:pPr/>
              <a:t>33%</a:t>
            </a:fld>
            <a:r>
              <a:rPr lang="ru-RU" altLang="en-US" sz="1000" b="1" dirty="0">
                <a:solidFill>
                  <a:schemeClr val="bg1"/>
                </a:solidFill>
              </a:rPr>
              <a:t>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D263596-6A86-4981-AC3D-FB8F201DBFEB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1374775" y="2760663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89759227-D7A2-4C3A-BFCB-B8C87D7D700C}" type="datetime'''''''5''''''''''''''3'''''''''''''''''''''''''''''''''">
              <a:rPr lang="ru-RU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defRPr b="0" i="0"/>
              </a:pPr>
              <a:t>53</a:t>
            </a:fld>
            <a:br>
              <a:rPr lang="ru-RU" altLang="en-US" sz="1000" dirty="0">
                <a:solidFill>
                  <a:schemeClr val="bg1"/>
                </a:solidFill>
              </a:rPr>
            </a:br>
            <a:r>
              <a:rPr lang="ru-RU" altLang="en-US" sz="1000" dirty="0">
                <a:solidFill>
                  <a:schemeClr val="bg1"/>
                </a:solidFill>
              </a:rPr>
              <a:t>(</a:t>
            </a:r>
            <a:fld id="{B8DAC90F-BE20-4BE3-9BD2-A9944DE33ABE}" type="datetime'''1''3''''''''%'''''''''''''''''''''''''">
              <a:rPr lang="ru-RU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defRPr b="0" i="0"/>
              </a:pPr>
              <a:t>13%</a:t>
            </a:fld>
            <a:r>
              <a:rPr lang="ru-RU" sz="1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0327A5BB-23FD-4753-887E-0408FEA0E4C3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570038" y="4398963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0A24E38F-8196-4D83-8D8D-72D33B9D74EB}" type="datetime'''''''''''''''''''''''''''''1''''''7''''8'''''''''">
              <a:rPr lang="ru-RU" altLang="en-US" sz="1000" b="1" smtClean="0">
                <a:solidFill>
                  <a:schemeClr val="bg1"/>
                </a:solidFill>
              </a:rPr>
              <a:pPr/>
              <a:t>178</a:t>
            </a:fld>
            <a:br>
              <a:rPr lang="ru-RU" altLang="en-US" sz="1000" b="1" dirty="0">
                <a:solidFill>
                  <a:schemeClr val="bg1"/>
                </a:solidFill>
              </a:rPr>
            </a:br>
            <a:r>
              <a:rPr lang="ru-RU" altLang="en-US" sz="1000" b="1" dirty="0">
                <a:solidFill>
                  <a:schemeClr val="bg1"/>
                </a:solidFill>
              </a:rPr>
              <a:t>(</a:t>
            </a:r>
            <a:fld id="{C2E958A3-103F-48D0-880D-4F7ED81474FF}" type="datetime'''''''4''''''''''5''''''''''''''''''''''''''''''''''''''''%'">
              <a:rPr lang="ru-RU" altLang="en-US" sz="1000" b="1" smtClean="0">
                <a:solidFill>
                  <a:schemeClr val="bg1"/>
                </a:solidFill>
              </a:rPr>
              <a:pPr/>
              <a:t>45%</a:t>
            </a:fld>
            <a:r>
              <a:rPr lang="ru-RU" altLang="en-US" sz="1000" b="1" dirty="0">
                <a:solidFill>
                  <a:schemeClr val="bg1"/>
                </a:solidFill>
              </a:rPr>
              <a:t>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FCC5BCB1-970A-4D2F-873F-617017EB78D5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974975" y="2312988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67C16DE4-C0FD-4DAB-A1F0-B28A4DFE1BAA}" type="datetime'''''''''''6''''''''''''''''''''''''3'''''''''">
              <a:rPr lang="ru-RU" altLang="en-US" sz="1000" smtClean="0">
                <a:solidFill>
                  <a:schemeClr val="bg1"/>
                </a:solidFill>
              </a:rPr>
              <a:pPr/>
              <a:t>63</a:t>
            </a:fld>
            <a:br>
              <a:rPr lang="ru-RU" altLang="en-US" sz="1000" dirty="0">
                <a:solidFill>
                  <a:schemeClr val="bg1"/>
                </a:solidFill>
              </a:rPr>
            </a:br>
            <a:r>
              <a:rPr lang="ru-RU" altLang="en-US" sz="1000" dirty="0">
                <a:solidFill>
                  <a:schemeClr val="bg1"/>
                </a:solidFill>
              </a:rPr>
              <a:t>(</a:t>
            </a:r>
            <a:fld id="{7C3C8C57-BA89-4A97-B9F1-38D3828B0064}" type="datetime'''''''1''''''''''''4''''''%'''''''''''''''''''''''''">
              <a:rPr lang="ru-RU" altLang="en-US" sz="1000" smtClean="0">
                <a:solidFill>
                  <a:schemeClr val="bg1"/>
                </a:solidFill>
                <a:effectLst/>
              </a:rPr>
              <a:pPr/>
              <a:t>14%</a:t>
            </a:fld>
            <a:r>
              <a:rPr lang="ru-RU" sz="1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59347A84-5231-48BD-BE40-C4D36DC753F9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590675" y="5184775"/>
            <a:ext cx="3302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9BB754D3-E56B-4BC3-992B-6109EB79C826}" type="datetime'''''''''''''''9M'''''''' ''''''2''''''''''''''''''1'''''''''''">
              <a:rPr lang="en-US" altLang="en-US" sz="900" b="1" smtClean="0">
                <a:solidFill>
                  <a:schemeClr val="accent2"/>
                </a:solidFill>
              </a:rPr>
              <a:pPr/>
              <a:t>9M 21</a:t>
            </a:fld>
            <a:endParaRPr lang="ru-RU" sz="900" b="1" dirty="0">
              <a:solidFill>
                <a:schemeClr val="accent2"/>
              </a:solidFill>
            </a:endParaRP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07F66CB-24F0-4378-9E2B-8F797EBBE2F7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3009900" y="2024063"/>
            <a:ext cx="303213" cy="30480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B652C517-0AFA-4F74-BEA6-58C7A756BBF2}" type="datetime'''''''''''2''4'''''''''''''''''''''''''''''''''''''''''''''">
              <a:rPr lang="ru-RU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defRPr b="0" i="0"/>
              </a:pPr>
              <a:t>24</a:t>
            </a:fld>
            <a:br>
              <a:rPr lang="ru-RU" altLang="en-US" sz="1000" dirty="0"/>
            </a:br>
            <a:r>
              <a:rPr lang="ru-RU" altLang="en-US" sz="1000" dirty="0"/>
              <a:t>(</a:t>
            </a:r>
            <a:fld id="{E256F58C-B9EE-49CF-BFCC-35A0E5B55F94}" type="datetime'''''''5%'''''''''''''''''''''''''">
              <a:rPr lang="ru-RU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defRPr b="0" i="0"/>
              </a:pPr>
              <a:t>5%</a:t>
            </a:fld>
            <a:r>
              <a:rPr lang="ru-RU" altLang="en-US" sz="1000" dirty="0"/>
              <a:t>)</a:t>
            </a:r>
            <a:endParaRPr lang="ru-RU" sz="1000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56592537-A79D-4753-BB71-BA6CF8588D94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2974975" y="4408488"/>
            <a:ext cx="37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DC287FD3-0556-404E-A5B0-E316E6A50C67}" type="datetime'''''''''''''''''''''''''1''75'''''">
              <a:rPr lang="ru-RU" altLang="en-US" sz="1000" b="1" smtClean="0">
                <a:solidFill>
                  <a:schemeClr val="bg1"/>
                </a:solidFill>
              </a:rPr>
              <a:pPr/>
              <a:t>175</a:t>
            </a:fld>
            <a:br>
              <a:rPr lang="ru-RU" altLang="en-US" sz="1000" b="1" dirty="0">
                <a:solidFill>
                  <a:schemeClr val="bg1"/>
                </a:solidFill>
              </a:rPr>
            </a:br>
            <a:r>
              <a:rPr lang="ru-RU" altLang="en-US" sz="1000" b="1" dirty="0">
                <a:solidFill>
                  <a:schemeClr val="bg1"/>
                </a:solidFill>
              </a:rPr>
              <a:t>(</a:t>
            </a:r>
            <a:fld id="{0C752E9A-05E4-4D82-A270-B96A7F0D923C}" type="datetime'''''''''''''''''38''''''''''''''''''''''''''%'''''">
              <a:rPr lang="ru-RU" altLang="en-US" sz="1000" b="1" smtClean="0">
                <a:solidFill>
                  <a:schemeClr val="bg1"/>
                </a:solidFill>
              </a:rPr>
              <a:pPr/>
              <a:t>38%</a:t>
            </a:fld>
            <a:r>
              <a:rPr lang="ru-RU" altLang="en-US" sz="1000" b="1" dirty="0">
                <a:solidFill>
                  <a:schemeClr val="bg1"/>
                </a:solidFill>
              </a:rPr>
              <a:t>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4440E187-D15E-4302-8D92-B6ECBAD878CB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995613" y="5184775"/>
            <a:ext cx="3302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75662408-D767-4CBD-AE15-5FE1B3FB4BEA}" type="datetime'''9''M'''''''''''''''''''''' ''''''''''''''''2''''''''2'''''">
              <a:rPr lang="en-US" altLang="en-US" sz="900" b="1" smtClean="0">
                <a:solidFill>
                  <a:schemeClr val="accent2"/>
                </a:solidFill>
              </a:rPr>
              <a:pPr/>
              <a:t>9M 22</a:t>
            </a:fld>
            <a:endParaRPr lang="ru-RU" sz="900" b="1" dirty="0">
              <a:solidFill>
                <a:schemeClr val="accent2"/>
              </a:solidFill>
            </a:endParaRP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8B948179-EAD6-40AF-BB07-9E1590456A46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3024188" y="1855788"/>
            <a:ext cx="2746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F93AD7D5-DE6E-4AA6-AC89-445F5AD16DB1}" type="datetime'''''''''''''''4''''5''''''''''''''''''''7'''''''''">
              <a:rPr lang="ru-RU" altLang="en-US" sz="1100" b="1" smtClean="0"/>
              <a:pPr/>
              <a:t>457</a:t>
            </a:fld>
            <a:endParaRPr lang="ru-RU" sz="1100" b="1" dirty="0"/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4D968451-AEC9-4106-A98E-7CB678CBA57C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1619250" y="2309813"/>
            <a:ext cx="2746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FD03C81F-F625-4F2E-B8AC-9E26A9736223}" type="datetime'''''''''''''''''''''''''''''''''''3''9''''2'''">
              <a:rPr lang="ru-RU" altLang="en-US" sz="1100" b="1" smtClean="0"/>
              <a:pPr/>
              <a:t>392</a:t>
            </a:fld>
            <a:endParaRPr lang="ru-RU" sz="1100" b="1" dirty="0"/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FD37D832-617D-4312-AFCA-40759084C2F8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228850" y="1568450"/>
            <a:ext cx="458788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2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 b="0" i="0"/>
            </a:pPr>
            <a:fld id="{E9175224-CF03-458C-B2FF-A189E4DE0753}" type="datetime'''''''1''''''''''''6'''',''''4''''''''''''''''''''''''''''%'">
              <a:rPr lang="ru-RU" altLang="en-US" sz="900" b="1" smtClean="0">
                <a:solidFill>
                  <a:schemeClr val="tx2"/>
                </a:solidFill>
                <a:effectLst/>
              </a:rPr>
              <a:pPr/>
              <a:t>16,4%</a:t>
            </a:fld>
            <a:endParaRPr lang="ru-RU" sz="900" b="1" dirty="0">
              <a:solidFill>
                <a:schemeClr val="tx2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04107C8-76E2-4700-907D-8B92DDE41010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4402138" y="3057525"/>
            <a:ext cx="179388" cy="133350"/>
          </a:xfrm>
          <a:prstGeom prst="rect">
            <a:avLst/>
          </a:prstGeom>
          <a:solidFill>
            <a:srgbClr val="D6D7D9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658461E-4A15-4143-A50B-B3B7647A1DCE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4402138" y="3463925"/>
            <a:ext cx="179388" cy="1333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BC936F3-0D74-4453-97E6-43E06A7E79FE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4402138" y="3260725"/>
            <a:ext cx="179388" cy="13335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E069DCC-B610-4E79-85BF-6B20BE1B8B37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4402138" y="3667125"/>
            <a:ext cx="179388" cy="1333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E7F71F70-0985-4064-9062-5679B64C42E6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4632325" y="3662363"/>
            <a:ext cx="4460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FC3521D-73F7-4FE5-A6E8-E5FE6304586B}" type="datetime'''И''''''''м''''''по''''''''''''''р''''''''''''''''т'''''''">
              <a:rPr lang="ru-RU" altLang="en-US" sz="1000" smtClean="0"/>
              <a:pPr/>
              <a:t>Импорт</a:t>
            </a:fld>
            <a:endParaRPr lang="ru-RU" sz="1000" dirty="0"/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50DA9F79-8E15-4FC7-9FB2-E9EFBB845F63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4632325" y="3459163"/>
            <a:ext cx="477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99B004F-69D6-4AE8-B66D-2918A6C3A6F7}" type="datetime'''Э''''''''к''''с''''''''''''п''''ор''''т'''''''''''''''''''''">
              <a:rPr lang="ru-RU" altLang="en-US" sz="1000" smtClean="0"/>
              <a:pPr/>
              <a:t>Экспорт</a:t>
            </a:fld>
            <a:endParaRPr lang="ru-RU" sz="1000" dirty="0"/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5E00ECB4-9F8F-407D-A5B0-C5A408B366CA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4632325" y="3255963"/>
            <a:ext cx="476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2A48CE1-906C-4D9D-B584-61AB1CFA765B}" type="datetime'''''Т''''''р''''''''''''а''н''''''з''и''''''''''''т'''''''''''">
              <a:rPr lang="ru-RU" altLang="en-US" sz="1000" smtClean="0"/>
              <a:pPr/>
              <a:t>Транзит</a:t>
            </a:fld>
            <a:endParaRPr lang="ru-RU" sz="1000" dirty="0"/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563950B8-8FF4-4C75-AADC-370E5323968D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4632325" y="3052763"/>
            <a:ext cx="501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6035DFB-4C91-4D78-85BC-99471D41FD54}" type="datetime'''''''Каб''''''''''от''''''''''''а''''ж'''''''''''">
              <a:rPr lang="ru-RU" altLang="en-US" sz="1000" smtClean="0"/>
              <a:pPr/>
              <a:t>Каботаж</a:t>
            </a:fld>
            <a:endParaRPr lang="ru-RU" sz="1000" dirty="0"/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92FDBF1F-3E81-42CD-ACE4-2F6703A09521}"/>
              </a:ext>
            </a:extLst>
          </p:cNvPr>
          <p:cNvSpPr txBox="1"/>
          <p:nvPr/>
        </p:nvSpPr>
        <p:spPr>
          <a:xfrm>
            <a:off x="395536" y="1227282"/>
            <a:ext cx="5580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2"/>
                </a:solidFill>
                <a:latin typeface="Arial" panose="020B0604020202020204" pitchFamily="34" charset="0"/>
              </a:rPr>
              <a:t>Динамика и структура перевалки ВСК за 9М21/9М 22 по сегментам, тыс. </a:t>
            </a:r>
            <a:r>
              <a:rPr lang="en-US" sz="1100" b="1" dirty="0">
                <a:solidFill>
                  <a:schemeClr val="tx2"/>
                </a:solidFill>
                <a:latin typeface="Arial" panose="020B0604020202020204" pitchFamily="34" charset="0"/>
              </a:rPr>
              <a:t>TEU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46" name="Рисунок 445" descr="Изображение выглядит как текст, небо, внешний, знак&#10;&#10;Автоматически созданное описание">
            <a:extLst>
              <a:ext uri="{FF2B5EF4-FFF2-40B4-BE49-F238E27FC236}">
                <a16:creationId xmlns:a16="http://schemas.microsoft.com/office/drawing/2014/main" id="{723FB10B-6FC2-4EA3-88DC-C0F88B8B556A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3" b="5674"/>
          <a:stretch/>
        </p:blipFill>
        <p:spPr>
          <a:xfrm>
            <a:off x="6057369" y="0"/>
            <a:ext cx="4237345" cy="571500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289064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99CB261F-5736-49F6-A615-4F2211E3FDF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7536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Слайд think-cell" r:id="rId53" imgW="395" imgH="396" progId="TCLayout.ActiveDocument.1">
                  <p:embed/>
                </p:oleObj>
              </mc:Choice>
              <mc:Fallback>
                <p:oleObj name="Слайд think-cell" r:id="rId53" imgW="395" imgH="396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99CB261F-5736-49F6-A615-4F2211E3FD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" name="Прямоугольник 219">
            <a:extLst>
              <a:ext uri="{FF2B5EF4-FFF2-40B4-BE49-F238E27FC236}">
                <a16:creationId xmlns:a16="http://schemas.microsoft.com/office/drawing/2014/main" id="{2B6CF385-8192-43B1-B20A-CE6F9EB1CBE7}"/>
              </a:ext>
            </a:extLst>
          </p:cNvPr>
          <p:cNvSpPr/>
          <p:nvPr/>
        </p:nvSpPr>
        <p:spPr>
          <a:xfrm>
            <a:off x="539749" y="1276350"/>
            <a:ext cx="8380413" cy="1787525"/>
          </a:xfrm>
          <a:prstGeom prst="rect">
            <a:avLst/>
          </a:prstGeom>
          <a:solidFill>
            <a:srgbClr val="807F83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7F83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60B0D5-D801-4A46-A804-265AF7302A68}"/>
              </a:ext>
            </a:extLst>
          </p:cNvPr>
          <p:cNvSpPr txBox="1"/>
          <p:nvPr/>
        </p:nvSpPr>
        <p:spPr>
          <a:xfrm>
            <a:off x="441065" y="525021"/>
            <a:ext cx="8702935" cy="338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Текущая загрузка терминалов Дальнего Востока превышает 90%</a:t>
            </a:r>
          </a:p>
        </p:txBody>
      </p:sp>
      <p:graphicFrame>
        <p:nvGraphicFramePr>
          <p:cNvPr id="77" name="Chart 3">
            <a:extLst>
              <a:ext uri="{FF2B5EF4-FFF2-40B4-BE49-F238E27FC236}">
                <a16:creationId xmlns:a16="http://schemas.microsoft.com/office/drawing/2014/main" id="{15E7D616-1CB0-47C4-ACD4-02BDB1678B77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02726951"/>
              </p:ext>
            </p:extLst>
          </p:nvPr>
        </p:nvGraphicFramePr>
        <p:xfrm>
          <a:off x="744538" y="1276350"/>
          <a:ext cx="7932737" cy="163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5"/>
          </a:graphicData>
        </a:graphic>
      </p:graphicFrame>
      <p:sp useBgFill="1"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9FE7137C-0B8F-42B5-A107-A54F3DA4D030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754063" y="2714625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42174F4D-B642-409B-95B5-B98CD59B50EE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54063" y="271462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9DDDB758-C51B-4069-AF71-9DE636BF43F1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54063" y="277177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1" name="Текст 2">
            <a:extLst>
              <a:ext uri="{FF2B5EF4-FFF2-40B4-BE49-F238E27FC236}">
                <a16:creationId xmlns:a16="http://schemas.microsoft.com/office/drawing/2014/main" id="{A0E8A2F3-C3A2-4E85-962C-0F635558582D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58838" y="2116138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73DCF10-76C2-4851-A49D-314E48F5D9FD}" type="datetime'''''''''''''''''''''''''''''''''''''''''''9''''''2''%'">
              <a:rPr lang="ru-RU" altLang="en-US" sz="900" b="1" smtClean="0">
                <a:solidFill>
                  <a:schemeClr val="tx2"/>
                </a:solidFill>
                <a:effectLst/>
              </a:rPr>
              <a:pPr/>
              <a:t>92%</a:t>
            </a:fld>
            <a:endParaRPr lang="ru-RU" sz="900" b="1" dirty="0">
              <a:solidFill>
                <a:schemeClr val="tx2"/>
              </a:solidFill>
              <a:sym typeface="Arial" panose="020B0604020202020204" pitchFamily="34" charset="0"/>
            </a:endParaRPr>
          </a:p>
        </p:txBody>
      </p:sp>
      <p:sp>
        <p:nvSpPr>
          <p:cNvPr id="374" name="Текст 2">
            <a:extLst>
              <a:ext uri="{FF2B5EF4-FFF2-40B4-BE49-F238E27FC236}">
                <a16:creationId xmlns:a16="http://schemas.microsoft.com/office/drawing/2014/main" id="{E9E0293D-5238-435E-B372-10CB4BB44ED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668463" y="1947863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05BEB5-4E5C-40D6-ADFD-DD068404E2EB}" type="datetime'8''''''''''''''''''''''''''''''''''''''''6''''''%'''">
              <a:rPr lang="ru-RU" altLang="en-US" sz="900" b="1" smtClean="0">
                <a:solidFill>
                  <a:schemeClr val="tx2"/>
                </a:solidFill>
              </a:rPr>
              <a:pPr/>
              <a:t>86%</a:t>
            </a:fld>
            <a:endParaRPr lang="ru-RU" sz="900" b="1" dirty="0">
              <a:solidFill>
                <a:schemeClr val="tx2"/>
              </a:solidFill>
              <a:sym typeface="Arial" panose="020B0604020202020204" pitchFamily="34" charset="0"/>
            </a:endParaRPr>
          </a:p>
        </p:txBody>
      </p:sp>
      <p:sp>
        <p:nvSpPr>
          <p:cNvPr id="359" name="Текст 2">
            <a:extLst>
              <a:ext uri="{FF2B5EF4-FFF2-40B4-BE49-F238E27FC236}">
                <a16:creationId xmlns:a16="http://schemas.microsoft.com/office/drawing/2014/main" id="{F32614FF-E5B8-406D-9D6F-FC8558D8B4C2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58838" y="1708150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ru-RU" sz="900" b="1" dirty="0">
              <a:solidFill>
                <a:schemeClr val="accent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3" name="Текст 2">
            <a:extLst>
              <a:ext uri="{FF2B5EF4-FFF2-40B4-BE49-F238E27FC236}">
                <a16:creationId xmlns:a16="http://schemas.microsoft.com/office/drawing/2014/main" id="{C21CB44C-2EE6-40FF-836A-4F8BB6DF9C1C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09613" y="2857500"/>
            <a:ext cx="234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08972B1-77A2-4A2F-B0AF-855B82F14D54}" type="datetime'0''''''''''''''''''''1''''''''''''''''''.2''''''''''''2'''''''">
              <a:rPr lang="ru-RU" altLang="en-US" sz="700" smtClean="0"/>
              <a:pPr/>
              <a:t>01.22</a:t>
            </a:fld>
            <a:endParaRPr lang="ru-RU" sz="7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2" name="Текст 2">
            <a:extLst>
              <a:ext uri="{FF2B5EF4-FFF2-40B4-BE49-F238E27FC236}">
                <a16:creationId xmlns:a16="http://schemas.microsoft.com/office/drawing/2014/main" id="{7E32C69E-67A1-46FC-953B-BC054E2E9D9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594225" y="2857500"/>
            <a:ext cx="234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FB962A4-DD79-4E27-A8CE-3B19BE4E72DD}" type="datetime'''''''''''''05''''''''''''''''''''.''''''''''''2''''2'">
              <a:rPr lang="en-US" altLang="en-US" sz="700" smtClean="0"/>
              <a:pPr/>
              <a:t>05.22</a:t>
            </a:fld>
            <a:endParaRPr lang="ru-RU" sz="7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0" name="Текст 2">
            <a:extLst>
              <a:ext uri="{FF2B5EF4-FFF2-40B4-BE49-F238E27FC236}">
                <a16:creationId xmlns:a16="http://schemas.microsoft.com/office/drawing/2014/main" id="{2AD3610F-9D1E-42E7-ADEE-D685409CCBE3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668463" y="2330450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ru-RU" sz="900" b="1" dirty="0">
              <a:solidFill>
                <a:schemeClr val="accent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7" name="Текст 2">
            <a:extLst>
              <a:ext uri="{FF2B5EF4-FFF2-40B4-BE49-F238E27FC236}">
                <a16:creationId xmlns:a16="http://schemas.microsoft.com/office/drawing/2014/main" id="{E8BDF6A6-C0C3-4E5F-BDB2-F4F394A53677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681163" y="2857500"/>
            <a:ext cx="234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A9BBF5-94DF-44E9-BAAB-1230E10586E8}" type="datetime'''''''''0''2''.2''''''''''''''''''''''2'">
              <a:rPr lang="ru-RU" altLang="en-US" sz="700" smtClean="0"/>
              <a:pPr/>
              <a:t>02.22</a:t>
            </a:fld>
            <a:endParaRPr lang="ru-RU" sz="7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1" name="Текст 2">
            <a:extLst>
              <a:ext uri="{FF2B5EF4-FFF2-40B4-BE49-F238E27FC236}">
                <a16:creationId xmlns:a16="http://schemas.microsoft.com/office/drawing/2014/main" id="{334FACB0-407B-494B-BC1C-350FC544FB5A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638425" y="2617788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ru-RU" sz="900" b="1" dirty="0">
              <a:solidFill>
                <a:schemeClr val="accent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3" name="Текст 2">
            <a:extLst>
              <a:ext uri="{FF2B5EF4-FFF2-40B4-BE49-F238E27FC236}">
                <a16:creationId xmlns:a16="http://schemas.microsoft.com/office/drawing/2014/main" id="{5C9F1230-0B19-4821-9890-C4BCDBADF66D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581525" y="2138363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ru-RU" sz="900" b="1" dirty="0">
              <a:solidFill>
                <a:schemeClr val="accent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3" name="Текст 2">
            <a:extLst>
              <a:ext uri="{FF2B5EF4-FFF2-40B4-BE49-F238E27FC236}">
                <a16:creationId xmlns:a16="http://schemas.microsoft.com/office/drawing/2014/main" id="{5EF97174-406E-44D7-98FF-90EBA9093061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638425" y="2114550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030DCE-B699-4386-9E3A-C6FFB74C47E8}" type="datetime'''''''''''''''7''''''''''''''''''''''''''''''''''9''%'''''''">
              <a:rPr lang="ru-RU" altLang="en-US" sz="900" b="1" smtClean="0">
                <a:solidFill>
                  <a:schemeClr val="tx2"/>
                </a:solidFill>
              </a:rPr>
              <a:pPr/>
              <a:t>79%</a:t>
            </a:fld>
            <a:endParaRPr lang="ru-RU" sz="900" b="1" dirty="0">
              <a:solidFill>
                <a:schemeClr val="tx2"/>
              </a:solidFill>
              <a:sym typeface="Arial" panose="020B0604020202020204" pitchFamily="34" charset="0"/>
            </a:endParaRPr>
          </a:p>
        </p:txBody>
      </p:sp>
      <p:sp>
        <p:nvSpPr>
          <p:cNvPr id="366" name="Текст 2">
            <a:extLst>
              <a:ext uri="{FF2B5EF4-FFF2-40B4-BE49-F238E27FC236}">
                <a16:creationId xmlns:a16="http://schemas.microsoft.com/office/drawing/2014/main" id="{9C041EDE-58DF-477E-BEE9-5F1FF9959F18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7461250" y="1277938"/>
            <a:ext cx="3238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ru-RU" sz="900" b="1" dirty="0">
              <a:solidFill>
                <a:schemeClr val="accent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9" name="Текст 2">
            <a:extLst>
              <a:ext uri="{FF2B5EF4-FFF2-40B4-BE49-F238E27FC236}">
                <a16:creationId xmlns:a16="http://schemas.microsoft.com/office/drawing/2014/main" id="{39F50F91-8362-4508-AAC7-D4EE13C89187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651125" y="2857500"/>
            <a:ext cx="234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E48772-9434-4AAF-837B-0BCB2EBA37D4}" type="datetime'''''''''''''''''0''3.''''''''''''22'''''''''''''''''''''''''''">
              <a:rPr lang="en-US" altLang="en-US" sz="700" smtClean="0"/>
              <a:pPr/>
              <a:t>03.22</a:t>
            </a:fld>
            <a:endParaRPr lang="ru-RU" sz="7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2" name="Текст 2">
            <a:extLst>
              <a:ext uri="{FF2B5EF4-FFF2-40B4-BE49-F238E27FC236}">
                <a16:creationId xmlns:a16="http://schemas.microsoft.com/office/drawing/2014/main" id="{296762C1-6566-40B1-B902-143A796854EE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3609975" y="2401888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ru-RU" sz="900" b="1" dirty="0">
              <a:solidFill>
                <a:schemeClr val="accent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1" name="Текст 2">
            <a:extLst>
              <a:ext uri="{FF2B5EF4-FFF2-40B4-BE49-F238E27FC236}">
                <a16:creationId xmlns:a16="http://schemas.microsoft.com/office/drawing/2014/main" id="{67E6ECD6-CB17-484E-A69B-7511C5A9FCD7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3622675" y="2857500"/>
            <a:ext cx="234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E85804-58DB-4CFD-94BE-C8ADFD10EF0E}" type="datetime'04.''''''''''''''''''''2''2'''''''''''''''''''''''">
              <a:rPr lang="en-US" altLang="en-US" sz="700" smtClean="0"/>
              <a:pPr/>
              <a:t>04.22</a:t>
            </a:fld>
            <a:endParaRPr lang="ru-RU" sz="7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6" name="Текст 2">
            <a:extLst>
              <a:ext uri="{FF2B5EF4-FFF2-40B4-BE49-F238E27FC236}">
                <a16:creationId xmlns:a16="http://schemas.microsoft.com/office/drawing/2014/main" id="{6F5DA1B4-DCE7-456A-866A-2E90E048AD2E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477250" y="2857500"/>
            <a:ext cx="234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E8A47B-D74D-4093-9643-FFD1A071FE48}" type="datetime'''''''''''''''''0''''''9''''.''''''''2''2'''''''''''">
              <a:rPr lang="en-US" altLang="en-US" sz="700" smtClean="0"/>
              <a:pPr/>
              <a:t>09.22</a:t>
            </a:fld>
            <a:endParaRPr lang="ru-RU" sz="7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8" name="Текст 2">
            <a:extLst>
              <a:ext uri="{FF2B5EF4-FFF2-40B4-BE49-F238E27FC236}">
                <a16:creationId xmlns:a16="http://schemas.microsoft.com/office/drawing/2014/main" id="{591594D8-ED74-4C73-A75D-913C8E3A52A4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4581525" y="2689225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4AC9E7-C1F2-42B2-80F4-4CB293FDF7BA}" type="datetime'''''''''''''''''''''''''6''''''''''8''''%'''''''''''">
              <a:rPr lang="ru-RU" altLang="en-US" sz="900" b="1" smtClean="0">
                <a:solidFill>
                  <a:schemeClr val="tx2"/>
                </a:solidFill>
              </a:rPr>
              <a:pPr/>
              <a:t>68%</a:t>
            </a:fld>
            <a:endParaRPr lang="ru-RU" sz="900" b="1" dirty="0">
              <a:solidFill>
                <a:schemeClr val="tx2"/>
              </a:solidFill>
              <a:sym typeface="Arial" panose="020B0604020202020204" pitchFamily="34" charset="0"/>
            </a:endParaRPr>
          </a:p>
        </p:txBody>
      </p:sp>
      <p:sp>
        <p:nvSpPr>
          <p:cNvPr id="364" name="Текст 2">
            <a:extLst>
              <a:ext uri="{FF2B5EF4-FFF2-40B4-BE49-F238E27FC236}">
                <a16:creationId xmlns:a16="http://schemas.microsoft.com/office/drawing/2014/main" id="{3133298A-96F1-4011-8860-4FC6D0AD53FD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5551488" y="2185988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ru-RU" sz="900" b="1" dirty="0">
              <a:solidFill>
                <a:schemeClr val="accent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7" name="Текст 2">
            <a:extLst>
              <a:ext uri="{FF2B5EF4-FFF2-40B4-BE49-F238E27FC236}">
                <a16:creationId xmlns:a16="http://schemas.microsoft.com/office/drawing/2014/main" id="{D531BEFA-843C-4B2E-83BD-3EB9158CAC7E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5551488" y="2520950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554789-2391-48F4-8C2C-854FCA772A22}" type="datetime'''''''''''''''''''7''''''''''''''''5''''''''%'''''">
              <a:rPr lang="ru-RU" altLang="en-US" sz="900" b="1" smtClean="0">
                <a:solidFill>
                  <a:schemeClr val="tx2"/>
                </a:solidFill>
              </a:rPr>
              <a:pPr/>
              <a:t>75%</a:t>
            </a:fld>
            <a:endParaRPr lang="ru-RU" sz="900" b="1" dirty="0">
              <a:solidFill>
                <a:schemeClr val="tx2"/>
              </a:solidFill>
              <a:sym typeface="Arial" panose="020B0604020202020204" pitchFamily="34" charset="0"/>
            </a:endParaRPr>
          </a:p>
        </p:txBody>
      </p:sp>
      <p:sp>
        <p:nvSpPr>
          <p:cNvPr id="346" name="Текст 2">
            <a:extLst>
              <a:ext uri="{FF2B5EF4-FFF2-40B4-BE49-F238E27FC236}">
                <a16:creationId xmlns:a16="http://schemas.microsoft.com/office/drawing/2014/main" id="{8BBEBD39-6BA4-42C0-B73C-091B7F318200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5564188" y="2857500"/>
            <a:ext cx="234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555F33-C728-424C-8CA2-239D7DF92615}" type="datetime'''0''''''''6''''''''.''''''''22'''">
              <a:rPr lang="en-US" altLang="en-US" sz="700" smtClean="0"/>
              <a:pPr/>
              <a:t>06.22</a:t>
            </a:fld>
            <a:endParaRPr lang="ru-RU" sz="7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5" name="Текст 2">
            <a:extLst>
              <a:ext uri="{FF2B5EF4-FFF2-40B4-BE49-F238E27FC236}">
                <a16:creationId xmlns:a16="http://schemas.microsoft.com/office/drawing/2014/main" id="{E2910395-5378-49B4-8E95-F1D7A0FB1B28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523038" y="1828800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ru-RU" sz="900" b="1" dirty="0">
              <a:solidFill>
                <a:schemeClr val="accent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9" name="Текст 2">
            <a:extLst>
              <a:ext uri="{FF2B5EF4-FFF2-40B4-BE49-F238E27FC236}">
                <a16:creationId xmlns:a16="http://schemas.microsoft.com/office/drawing/2014/main" id="{FD279F45-E606-49DB-BD85-F5238F9A866D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6523038" y="2282825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CAC3E1-12AB-4931-8E99-700BB3953F7C}" type="datetime'''8''5''''''''%'''''''''''''''''''''">
              <a:rPr lang="ru-RU" altLang="en-US" sz="900" b="1" smtClean="0">
                <a:solidFill>
                  <a:schemeClr val="tx2"/>
                </a:solidFill>
                <a:effectLst/>
              </a:rPr>
              <a:pPr/>
              <a:t>85%</a:t>
            </a:fld>
            <a:endParaRPr lang="ru-RU" sz="900" b="1" dirty="0">
              <a:solidFill>
                <a:schemeClr val="tx2"/>
              </a:solidFill>
              <a:sym typeface="Arial" panose="020B0604020202020204" pitchFamily="34" charset="0"/>
            </a:endParaRPr>
          </a:p>
        </p:txBody>
      </p:sp>
      <p:sp>
        <p:nvSpPr>
          <p:cNvPr id="352" name="Текст 2">
            <a:extLst>
              <a:ext uri="{FF2B5EF4-FFF2-40B4-BE49-F238E27FC236}">
                <a16:creationId xmlns:a16="http://schemas.microsoft.com/office/drawing/2014/main" id="{F2B23CF2-331F-4B31-A2FC-82DA1ADC6B22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7505700" y="2857500"/>
            <a:ext cx="234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58426E-323B-473A-8EC4-0D01A35E258D}" type="datetime'''''''''''0''''''8''''''''''''''''''''''.''''22'">
              <a:rPr lang="en-US" altLang="en-US" sz="700" smtClean="0"/>
              <a:pPr/>
              <a:t>08.22</a:t>
            </a:fld>
            <a:endParaRPr lang="ru-RU" sz="7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9" name="Текст 2">
            <a:extLst>
              <a:ext uri="{FF2B5EF4-FFF2-40B4-BE49-F238E27FC236}">
                <a16:creationId xmlns:a16="http://schemas.microsoft.com/office/drawing/2014/main" id="{7B99E944-E332-42E7-A8D8-6B84A878EF00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6535738" y="2857500"/>
            <a:ext cx="234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C91A8B-60DC-42C4-8A34-9D715427413D}" type="datetime'''''''''''''''''''''''''0''''7''''''''''''''''''.22'''''">
              <a:rPr lang="en-US" altLang="en-US" sz="700" smtClean="0"/>
              <a:pPr/>
              <a:t>07.22</a:t>
            </a:fld>
            <a:endParaRPr lang="ru-RU" sz="7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0" name="Текст 2">
            <a:extLst>
              <a:ext uri="{FF2B5EF4-FFF2-40B4-BE49-F238E27FC236}">
                <a16:creationId xmlns:a16="http://schemas.microsoft.com/office/drawing/2014/main" id="{DB990D0D-44AA-4938-9DE4-0872C48A5E14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7461250" y="1900238"/>
            <a:ext cx="3238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7838C6-BC2A-46F2-A6AB-67DC3FEB7F09}" type="datetime'1''''''''''''0''''''1''''''''''%'''''''''''''''''''''''">
              <a:rPr lang="ru-RU" altLang="en-US" sz="900" b="1" smtClean="0">
                <a:solidFill>
                  <a:schemeClr val="tx2"/>
                </a:solidFill>
              </a:rPr>
              <a:pPr/>
              <a:t>101%</a:t>
            </a:fld>
            <a:endParaRPr lang="ru-RU" sz="900" b="1" dirty="0">
              <a:solidFill>
                <a:schemeClr val="tx2"/>
              </a:solidFill>
              <a:sym typeface="Arial" panose="020B0604020202020204" pitchFamily="34" charset="0"/>
            </a:endParaRPr>
          </a:p>
        </p:txBody>
      </p:sp>
      <p:sp>
        <p:nvSpPr>
          <p:cNvPr id="368" name="Текст 2">
            <a:extLst>
              <a:ext uri="{FF2B5EF4-FFF2-40B4-BE49-F238E27FC236}">
                <a16:creationId xmlns:a16="http://schemas.microsoft.com/office/drawing/2014/main" id="{DD7E6446-E27C-4FD1-97BB-95240F04ABA7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8432800" y="1422400"/>
            <a:ext cx="3238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ru-RU" sz="900" b="1" dirty="0">
              <a:solidFill>
                <a:schemeClr val="accent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0" name="Текст 2">
            <a:extLst>
              <a:ext uri="{FF2B5EF4-FFF2-40B4-BE49-F238E27FC236}">
                <a16:creationId xmlns:a16="http://schemas.microsoft.com/office/drawing/2014/main" id="{0F394F1E-DDF9-4DB4-8297-B2C4B28DFA82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8464550" y="2090738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918A77-B544-4389-9CEF-DC90127FB270}" type="datetime'''9''3''''''''''''''''%'''''''''''''''''''''''''''''''''">
              <a:rPr lang="ru-RU" altLang="en-US" sz="900" b="1" smtClean="0">
                <a:solidFill>
                  <a:schemeClr val="tx2"/>
                </a:solidFill>
              </a:rPr>
              <a:pPr/>
              <a:t>93%</a:t>
            </a:fld>
            <a:endParaRPr lang="ru-RU" sz="900" b="1" dirty="0">
              <a:solidFill>
                <a:schemeClr val="tx2"/>
              </a:solidFill>
              <a:sym typeface="Arial" panose="020B0604020202020204" pitchFamily="34" charset="0"/>
            </a:endParaRPr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9AF24F95-C2BB-42C5-9265-7D7417CCF8E5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>
            <a:off x="1493838" y="1590675"/>
            <a:ext cx="214313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0" name="Ромб 329">
            <a:extLst>
              <a:ext uri="{FF2B5EF4-FFF2-40B4-BE49-F238E27FC236}">
                <a16:creationId xmlns:a16="http://schemas.microsoft.com/office/drawing/2014/main" id="{6EFBC894-F0BB-4CBB-9ABA-190B3E2F8C69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1568450" y="1558925"/>
            <a:ext cx="63500" cy="63500"/>
          </a:xfrm>
          <a:prstGeom prst="diamond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5" name="Прямоугольник 374">
            <a:extLst>
              <a:ext uri="{FF2B5EF4-FFF2-40B4-BE49-F238E27FC236}">
                <a16:creationId xmlns:a16="http://schemas.microsoft.com/office/drawing/2014/main" id="{71E89595-4EA3-44EA-B3AA-2915CA421331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1157288" y="1527176"/>
            <a:ext cx="225425" cy="136525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900" b="0" i="0" strike="noStrike" kern="1200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40B524FB-F843-4ABB-A802-121D3FAA1B64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1768475" y="1527176"/>
            <a:ext cx="801688" cy="136525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7BF50E7-6F97-4B18-A2B3-598FBB1419A9}" type="datetime'Т''ер''м''''и''''''на''''''л''''''''''''''ы ''''''Д''В'''''''">
              <a:rPr lang="ru-RU" altLang="en-US" sz="900" smtClean="0">
                <a:solidFill>
                  <a:schemeClr val="tx1"/>
                </a:solidFill>
                <a:latin typeface="+mn-ea"/>
              </a:rPr>
              <a:pPr/>
              <a:t>Терминалы ДВ</a:t>
            </a:fld>
            <a:endParaRPr lang="ru-RU" sz="900" strike="noStrike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sym typeface="+mn-ea"/>
            </a:endParaRPr>
          </a:p>
        </p:txBody>
      </p:sp>
      <p:sp>
        <p:nvSpPr>
          <p:cNvPr id="225" name="Прямоугольник 224">
            <a:extLst>
              <a:ext uri="{FF2B5EF4-FFF2-40B4-BE49-F238E27FC236}">
                <a16:creationId xmlns:a16="http://schemas.microsoft.com/office/drawing/2014/main" id="{9D7CD73E-FC95-4B53-A98E-D0F135777F4B}"/>
              </a:ext>
            </a:extLst>
          </p:cNvPr>
          <p:cNvSpPr/>
          <p:nvPr/>
        </p:nvSpPr>
        <p:spPr>
          <a:xfrm>
            <a:off x="539749" y="3568700"/>
            <a:ext cx="8380413" cy="1787525"/>
          </a:xfrm>
          <a:prstGeom prst="rect">
            <a:avLst/>
          </a:prstGeom>
          <a:solidFill>
            <a:srgbClr val="807F83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7F83"/>
              </a:solidFill>
              <a:latin typeface="Arial" panose="020B060402020202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8C87F27C-7F79-4446-996E-4AEB64B9E7F8}"/>
              </a:ext>
            </a:extLst>
          </p:cNvPr>
          <p:cNvSpPr txBox="1"/>
          <p:nvPr/>
        </p:nvSpPr>
        <p:spPr>
          <a:xfrm>
            <a:off x="466725" y="1055688"/>
            <a:ext cx="547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</a:rPr>
              <a:t>Динамика загрузки терминалов Дальнего Востока 9М 2022, %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63C5E96-C829-4667-A101-B68A0EFA60F7}"/>
              </a:ext>
            </a:extLst>
          </p:cNvPr>
          <p:cNvSpPr txBox="1"/>
          <p:nvPr/>
        </p:nvSpPr>
        <p:spPr>
          <a:xfrm>
            <a:off x="466724" y="3332164"/>
            <a:ext cx="763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</a:rPr>
              <a:t>Динамика баланса импорта/экспорта терминалах Дальнего Востока 9М 2022, коэффициент</a:t>
            </a:r>
          </a:p>
        </p:txBody>
      </p:sp>
      <p:graphicFrame>
        <p:nvGraphicFramePr>
          <p:cNvPr id="103" name="Chart 3">
            <a:extLst>
              <a:ext uri="{FF2B5EF4-FFF2-40B4-BE49-F238E27FC236}">
                <a16:creationId xmlns:a16="http://schemas.microsoft.com/office/drawing/2014/main" id="{D61E3D83-4CFF-4385-A38A-31A7B3BB77B0}"/>
              </a:ext>
            </a:extLst>
          </p:cNvPr>
          <p:cNvGraphicFramePr/>
          <p:nvPr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3455403072"/>
              </p:ext>
            </p:extLst>
          </p:nvPr>
        </p:nvGraphicFramePr>
        <p:xfrm>
          <a:off x="744538" y="3609975"/>
          <a:ext cx="7975600" cy="163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6"/>
          </a:graphicData>
        </a:graphic>
      </p:graphicFrame>
      <p:sp>
        <p:nvSpPr>
          <p:cNvPr id="249" name="Текст 2">
            <a:extLst>
              <a:ext uri="{FF2B5EF4-FFF2-40B4-BE49-F238E27FC236}">
                <a16:creationId xmlns:a16="http://schemas.microsoft.com/office/drawing/2014/main" id="{93A1B7AF-F1F5-40B5-AD66-F14D24EC2B3E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8477250" y="5191125"/>
            <a:ext cx="234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D3C9B6-C744-42AD-B3CC-F1E47B5CED44}" type="datetime'''''''''''''''''''''09''''''''''.''''''''''2''''''2'''">
              <a:rPr lang="ru-RU" altLang="en-US" sz="700" smtClean="0"/>
              <a:pPr/>
              <a:t>09.22</a:t>
            </a:fld>
            <a:endParaRPr lang="ru-RU" sz="7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9" name="Текст 2">
            <a:extLst>
              <a:ext uri="{FF2B5EF4-FFF2-40B4-BE49-F238E27FC236}">
                <a16:creationId xmlns:a16="http://schemas.microsoft.com/office/drawing/2014/main" id="{672DDA5D-1D09-4B80-81FF-C1237354D788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914400" y="3577580"/>
            <a:ext cx="190500" cy="136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5A9127E-5078-40FB-A734-45C1014D0CAD}" type="datetime'''''1'''''''''',''''''''''''6'''''''''''''''''''''">
              <a:rPr lang="ru-RU" altLang="en-US" sz="900" b="1" smtClean="0">
                <a:solidFill>
                  <a:schemeClr val="accent2"/>
                </a:solidFill>
                <a:effectLst/>
                <a:highlight>
                  <a:srgbClr val="F2F2F2"/>
                </a:highlight>
                <a:sym typeface="Arial" panose="020B0604020202020204" pitchFamily="34" charset="0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1,6</a:t>
            </a:fld>
            <a:endParaRPr lang="ru-RU" sz="900" b="1" dirty="0">
              <a:solidFill>
                <a:schemeClr val="accent2"/>
              </a:solidFill>
              <a:highlight>
                <a:srgbClr val="F2F2F2"/>
              </a:highlight>
              <a:sym typeface="Arial" panose="020B0604020202020204" pitchFamily="34" charset="0"/>
            </a:endParaRPr>
          </a:p>
        </p:txBody>
      </p:sp>
      <p:sp>
        <p:nvSpPr>
          <p:cNvPr id="237" name="Текст 2">
            <a:extLst>
              <a:ext uri="{FF2B5EF4-FFF2-40B4-BE49-F238E27FC236}">
                <a16:creationId xmlns:a16="http://schemas.microsoft.com/office/drawing/2014/main" id="{B0CE1C97-19DF-468D-A20E-315EAD0EA3E2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709613" y="5191125"/>
            <a:ext cx="234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84231C-BD60-448D-A9A8-67F229EC3F44}" type="datetime'''''''0''''''1''''''.2''''''2'''''''''''''">
              <a:rPr lang="ru-RU" altLang="en-US" sz="700" smtClean="0"/>
              <a:pPr/>
              <a:t>01.22</a:t>
            </a:fld>
            <a:endParaRPr lang="ru-RU" sz="7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8" name="Текст 2">
            <a:extLst>
              <a:ext uri="{FF2B5EF4-FFF2-40B4-BE49-F238E27FC236}">
                <a16:creationId xmlns:a16="http://schemas.microsoft.com/office/drawing/2014/main" id="{7E041053-B317-4B44-A786-C71297F36D8F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1681163" y="5191125"/>
            <a:ext cx="234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1819AF-E4B2-4B37-BCA8-7B1350AC0349}" type="datetime'0''''''''''''''''2''''''''.''''22'''''''''''''''">
              <a:rPr lang="ru-RU" altLang="en-US" sz="700" smtClean="0"/>
              <a:pPr/>
              <a:t>02.22</a:t>
            </a:fld>
            <a:endParaRPr lang="ru-RU" sz="7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3" name="Текст 2">
            <a:extLst>
              <a:ext uri="{FF2B5EF4-FFF2-40B4-BE49-F238E27FC236}">
                <a16:creationId xmlns:a16="http://schemas.microsoft.com/office/drawing/2014/main" id="{1DFEDDD0-57CF-4736-ADD7-9CCAD5BAC5FF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2651125" y="5191125"/>
            <a:ext cx="234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FBD511-397A-4E5A-A7FE-98E824640350}" type="datetime'''''''''''''0''''''''''''''''''''''''3''.''''''''''2''''''''2'">
              <a:rPr lang="ru-RU" altLang="en-US" sz="700" smtClean="0"/>
              <a:pPr/>
              <a:t>03.22</a:t>
            </a:fld>
            <a:endParaRPr lang="ru-RU" sz="7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6" name="Текст 2">
            <a:extLst>
              <a:ext uri="{FF2B5EF4-FFF2-40B4-BE49-F238E27FC236}">
                <a16:creationId xmlns:a16="http://schemas.microsoft.com/office/drawing/2014/main" id="{6DACDD9A-A3A0-4B91-8191-BFF606ED1E9C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5564188" y="5191125"/>
            <a:ext cx="234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BABA090-FEAF-4290-9BC7-DF8234278105}" type="datetime'''''''''0''6''.''''''''''''''''''''''''''''''''''2''''2'">
              <a:rPr lang="ru-RU" altLang="en-US" sz="700" smtClean="0"/>
              <a:pPr/>
              <a:t>06.22</a:t>
            </a:fld>
            <a:endParaRPr lang="ru-RU" sz="7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4" name="Текст 2">
            <a:extLst>
              <a:ext uri="{FF2B5EF4-FFF2-40B4-BE49-F238E27FC236}">
                <a16:creationId xmlns:a16="http://schemas.microsoft.com/office/drawing/2014/main" id="{7675DAEE-EAC4-4907-8741-4A7B84AA63C2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3622675" y="5191125"/>
            <a:ext cx="234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2C7091-CECF-49A9-846C-D5950F2BCCED}" type="datetime'''0''4''''''.2''''''''''''''''''''''''''''''''''''''''2'">
              <a:rPr lang="ru-RU" altLang="en-US" sz="700" smtClean="0"/>
              <a:pPr/>
              <a:t>04.22</a:t>
            </a:fld>
            <a:endParaRPr lang="ru-RU" sz="7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" name="Текст 2">
            <a:extLst>
              <a:ext uri="{FF2B5EF4-FFF2-40B4-BE49-F238E27FC236}">
                <a16:creationId xmlns:a16="http://schemas.microsoft.com/office/drawing/2014/main" id="{AC49B53F-B818-4D16-BFDD-4A5C0097D024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4594225" y="5191125"/>
            <a:ext cx="234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3BCD5C-D796-4599-B8E8-46C1DD214EDE}" type="datetime'''''''''''0''''''''''5''''''''''''.''''''''''''2''''2'''''''">
              <a:rPr lang="ru-RU" altLang="en-US" sz="700" smtClean="0"/>
              <a:pPr/>
              <a:t>05.22</a:t>
            </a:fld>
            <a:endParaRPr lang="ru-RU" sz="7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7" name="Текст 2">
            <a:extLst>
              <a:ext uri="{FF2B5EF4-FFF2-40B4-BE49-F238E27FC236}">
                <a16:creationId xmlns:a16="http://schemas.microsoft.com/office/drawing/2014/main" id="{18F02C4E-7ABD-40AD-95F3-AA5BE11586D3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6535738" y="5191125"/>
            <a:ext cx="234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72A79C-26C6-459C-A0BA-7B435BADCA67}" type="datetime'''''0''''''''7''.''2''''''''''''''''''''''''''2'''''''''">
              <a:rPr lang="ru-RU" altLang="en-US" sz="700" smtClean="0"/>
              <a:pPr/>
              <a:t>07.22</a:t>
            </a:fld>
            <a:endParaRPr lang="ru-RU" sz="7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8" name="Текст 2">
            <a:extLst>
              <a:ext uri="{FF2B5EF4-FFF2-40B4-BE49-F238E27FC236}">
                <a16:creationId xmlns:a16="http://schemas.microsoft.com/office/drawing/2014/main" id="{C6FA1DDA-3D4B-48D3-9DC8-C76BADD5F891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7505700" y="5191125"/>
            <a:ext cx="234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D35325-7643-4930-B673-DB6C194BC156}" type="datetime'''0''''''8.''''''''''''''''''''2''''''''''''''2'''''''">
              <a:rPr lang="ru-RU" altLang="en-US" sz="700" smtClean="0"/>
              <a:pPr/>
              <a:t>08.22</a:t>
            </a:fld>
            <a:endParaRPr lang="ru-RU" sz="7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016B543-1929-4B65-B3C3-75CA311507F2}"/>
              </a:ext>
            </a:extLst>
          </p:cNvPr>
          <p:cNvCxnSpPr/>
          <p:nvPr>
            <p:custDataLst>
              <p:tags r:id="rId48"/>
            </p:custDataLst>
          </p:nvPr>
        </p:nvCxnSpPr>
        <p:spPr bwMode="gray">
          <a:xfrm>
            <a:off x="1493838" y="5002213"/>
            <a:ext cx="214313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Ромб 8">
            <a:extLst>
              <a:ext uri="{FF2B5EF4-FFF2-40B4-BE49-F238E27FC236}">
                <a16:creationId xmlns:a16="http://schemas.microsoft.com/office/drawing/2014/main" id="{F94984C1-0461-432B-8E81-52440C71006D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1568450" y="4970463"/>
            <a:ext cx="63500" cy="63500"/>
          </a:xfrm>
          <a:prstGeom prst="diamond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A6355E4C-BAF3-4B21-8C82-0012FD58EB2B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1157288" y="4938713"/>
            <a:ext cx="225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ru-RU" sz="9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317322B4-C688-46D2-8CA2-F075F62A1086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1768475" y="4938713"/>
            <a:ext cx="801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334CE15-150E-4355-970B-12A2D358B02F}" type="datetime'Т''''''''е''''''р''м''''и''''н''''''ал''ы'''''''''' ''Д''В'">
              <a:rPr lang="ru-RU" altLang="en-US" sz="900" smtClean="0">
                <a:effectLst/>
                <a:cs typeface="Arial" panose="020B0604020202020204" pitchFamily="34" charset="0"/>
                <a:sym typeface="Arial" panose="020B0604020202020204" pitchFamily="34" charset="0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Терминалы ДВ</a:t>
            </a:fld>
            <a:endParaRPr lang="ru-RU" sz="9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CC7423B-8870-41DA-89D4-35A9059F44CA}"/>
              </a:ext>
            </a:extLst>
          </p:cNvPr>
          <p:cNvSpPr/>
          <p:nvPr/>
        </p:nvSpPr>
        <p:spPr>
          <a:xfrm>
            <a:off x="452955" y="5399088"/>
            <a:ext cx="5228708" cy="198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 b="0" i="0"/>
            </a:pPr>
            <a:r>
              <a:rPr lang="ru-RU" sz="700" i="1" dirty="0">
                <a:solidFill>
                  <a:schemeClr val="accent3"/>
                </a:solidFill>
                <a:latin typeface="Arial" panose="020B0604020202020204" pitchFamily="34" charset="0"/>
              </a:rPr>
              <a:t>Источник: аналитика </a:t>
            </a:r>
            <a:r>
              <a:rPr lang="en-US" sz="700" i="1" dirty="0">
                <a:solidFill>
                  <a:schemeClr val="accent3"/>
                </a:solidFill>
                <a:latin typeface="Arial" panose="020B0604020202020204" pitchFamily="34" charset="0"/>
              </a:rPr>
              <a:t>GP </a:t>
            </a:r>
            <a:r>
              <a:rPr lang="ru-RU" sz="700" i="1" dirty="0">
                <a:solidFill>
                  <a:schemeClr val="accent3"/>
                </a:solidFill>
                <a:latin typeface="Arial" panose="020B0604020202020204" pitchFamily="34" charset="0"/>
              </a:rPr>
              <a:t>на данных АСОП</a:t>
            </a:r>
            <a:endParaRPr lang="en-GB" sz="700" i="1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51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 hidden="1">
            <a:extLst>
              <a:ext uri="{FF2B5EF4-FFF2-40B4-BE49-F238E27FC236}">
                <a16:creationId xmlns:a16="http://schemas.microsoft.com/office/drawing/2014/main" id="{EC7C873F-E614-48BC-8EC6-CD9CACF44F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8045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Слайд think-cell" r:id="rId28" imgW="395" imgH="396" progId="TCLayout.ActiveDocument.1">
                  <p:embed/>
                </p:oleObj>
              </mc:Choice>
              <mc:Fallback>
                <p:oleObj name="Слайд think-cell" r:id="rId28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" name="Прямоугольник 296">
            <a:extLst>
              <a:ext uri="{FF2B5EF4-FFF2-40B4-BE49-F238E27FC236}">
                <a16:creationId xmlns:a16="http://schemas.microsoft.com/office/drawing/2014/main" id="{C4C1CE2F-57FA-434F-8B94-6590301BE4D5}"/>
              </a:ext>
            </a:extLst>
          </p:cNvPr>
          <p:cNvSpPr/>
          <p:nvPr/>
        </p:nvSpPr>
        <p:spPr>
          <a:xfrm>
            <a:off x="541540" y="3101975"/>
            <a:ext cx="5789481" cy="2287588"/>
          </a:xfrm>
          <a:prstGeom prst="rect">
            <a:avLst/>
          </a:prstGeom>
          <a:solidFill>
            <a:srgbClr val="807F83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7F83"/>
              </a:solidFill>
              <a:latin typeface="Arial" panose="020B0604020202020204" pitchFamily="34" charset="0"/>
            </a:endParaRPr>
          </a:p>
        </p:txBody>
      </p:sp>
      <p:sp>
        <p:nvSpPr>
          <p:cNvPr id="292" name="Прямоугольник 291">
            <a:extLst>
              <a:ext uri="{FF2B5EF4-FFF2-40B4-BE49-F238E27FC236}">
                <a16:creationId xmlns:a16="http://schemas.microsoft.com/office/drawing/2014/main" id="{768CE890-501B-44CD-B8C8-14E9E3C8F063}"/>
              </a:ext>
            </a:extLst>
          </p:cNvPr>
          <p:cNvSpPr/>
          <p:nvPr/>
        </p:nvSpPr>
        <p:spPr>
          <a:xfrm>
            <a:off x="539750" y="1520515"/>
            <a:ext cx="5840414" cy="1257300"/>
          </a:xfrm>
          <a:prstGeom prst="rect">
            <a:avLst/>
          </a:prstGeom>
          <a:solidFill>
            <a:srgbClr val="807F83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7F83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текст, внешний, синий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8B151DF-5F10-47C2-934C-242026925426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9" t="488" r="26179"/>
          <a:stretch/>
        </p:blipFill>
        <p:spPr>
          <a:xfrm>
            <a:off x="6349902" y="-22820"/>
            <a:ext cx="4501147" cy="5715000"/>
          </a:xfrm>
          <a:prstGeom prst="parallelogram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445C1F-4CC4-4E7E-BC5F-AFFEEAB4EBA1}"/>
              </a:ext>
            </a:extLst>
          </p:cNvPr>
          <p:cNvSpPr txBox="1"/>
          <p:nvPr/>
        </p:nvSpPr>
        <p:spPr>
          <a:xfrm>
            <a:off x="444783" y="2861995"/>
            <a:ext cx="547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</a:rPr>
              <a:t>Среднесуточная погрузка платформ ВСК – факт / потребность, ед.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6F754-4B60-48EE-A6E5-F3DBF383DD7F}"/>
              </a:ext>
            </a:extLst>
          </p:cNvPr>
          <p:cNvSpPr txBox="1"/>
          <p:nvPr/>
        </p:nvSpPr>
        <p:spPr>
          <a:xfrm>
            <a:off x="441065" y="545863"/>
            <a:ext cx="6759227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На фоне роста грузооборота ВСК испытывает сложности в связи с нехваткой платформ для вывоза импорта </a:t>
            </a:r>
          </a:p>
        </p:txBody>
      </p:sp>
      <p:graphicFrame>
        <p:nvGraphicFramePr>
          <p:cNvPr id="346" name="Chart 3">
            <a:extLst>
              <a:ext uri="{FF2B5EF4-FFF2-40B4-BE49-F238E27FC236}">
                <a16:creationId xmlns:a16="http://schemas.microsoft.com/office/drawing/2014/main" id="{B7BBD3D2-AF19-4816-9EBB-657F6A7E5602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69394976"/>
              </p:ext>
            </p:extLst>
          </p:nvPr>
        </p:nvGraphicFramePr>
        <p:xfrm>
          <a:off x="560388" y="3101975"/>
          <a:ext cx="5805487" cy="185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17FE2972-CF44-4F19-8F5B-05331F34E260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5970588" y="3722688"/>
            <a:ext cx="0" cy="1146175"/>
          </a:xfrm>
          <a:prstGeom prst="line">
            <a:avLst/>
          </a:prstGeom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85C55B08-6773-4EE8-93D1-6F00A76A1DD5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5343525" y="3698875"/>
            <a:ext cx="0" cy="1169988"/>
          </a:xfrm>
          <a:prstGeom prst="line">
            <a:avLst/>
          </a:prstGeom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83992733-D927-4115-AD99-512E4B8BEAE1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4716463" y="3648075"/>
            <a:ext cx="0" cy="1220788"/>
          </a:xfrm>
          <a:prstGeom prst="line">
            <a:avLst/>
          </a:prstGeom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61F65948-5CD9-40B6-B28C-839A0156848D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4090988" y="3995738"/>
            <a:ext cx="0" cy="873125"/>
          </a:xfrm>
          <a:prstGeom prst="line">
            <a:avLst/>
          </a:prstGeom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7778D0A6-9C65-49A3-B145-A9CD3D85A2AA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3463925" y="4149725"/>
            <a:ext cx="0" cy="719138"/>
          </a:xfrm>
          <a:prstGeom prst="line">
            <a:avLst/>
          </a:prstGeom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3ADE6996-E956-481A-9BCA-22F47ED49B01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2836863" y="4292600"/>
            <a:ext cx="0" cy="576263"/>
          </a:xfrm>
          <a:prstGeom prst="line">
            <a:avLst/>
          </a:prstGeom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498F0D91-7F8E-4CCA-9AFE-28CCC6D67063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2209800" y="4011613"/>
            <a:ext cx="0" cy="857250"/>
          </a:xfrm>
          <a:prstGeom prst="line">
            <a:avLst/>
          </a:prstGeom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A131FBAB-05FA-45AC-A9DB-8BEF951D2AE9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1584325" y="3795713"/>
            <a:ext cx="0" cy="1073150"/>
          </a:xfrm>
          <a:prstGeom prst="line">
            <a:avLst/>
          </a:prstGeom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7D5E00DD-67C4-477E-88B4-31C7C1798CFD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957263" y="3836988"/>
            <a:ext cx="0" cy="1031875"/>
          </a:xfrm>
          <a:prstGeom prst="line">
            <a:avLst/>
          </a:prstGeom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Текст 2">
            <a:extLst>
              <a:ext uri="{FF2B5EF4-FFF2-40B4-BE49-F238E27FC236}">
                <a16:creationId xmlns:a16="http://schemas.microsoft.com/office/drawing/2014/main" id="{1ACF0366-4A62-4D66-A0C0-FBEC0A9C64EC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313113" y="4911725"/>
            <a:ext cx="2984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5963D0-F8B8-48C2-9856-F0BC5B24F01C}" type="datetime'''0''''''''''''''''5''.2''''''''''''''''''2'''''''">
              <a:rPr lang="ru-RU" altLang="en-US" sz="900" smtClean="0"/>
              <a:pPr/>
              <a:t>05.22</a:t>
            </a:fld>
            <a:endParaRPr lang="ru-RU" sz="900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B0446827-2E91-4B11-A56E-B9AACD592ABD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06450" y="4911725"/>
            <a:ext cx="2984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3B6669-EC88-4F8D-AE96-748CBEEDBDD5}" type="datetime'0''''''1''.2''''2'''''''''''''''''''''''">
              <a:rPr lang="ru-RU" altLang="en-US" sz="900" smtClean="0"/>
              <a:pPr/>
              <a:t>01.22</a:t>
            </a:fld>
            <a:endParaRPr lang="ru-RU" sz="900" dirty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29E54743-410E-4AB2-9450-111052559520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433513" y="4911725"/>
            <a:ext cx="2984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BE6BC2-722A-461F-8D45-D08FA242C5DB}" type="datetime'''''''''0''''''''2''''''''''''''''''''''''''''''.2''''''''''2'">
              <a:rPr lang="ru-RU" altLang="en-US" sz="900" smtClean="0"/>
              <a:pPr/>
              <a:t>02.22</a:t>
            </a:fld>
            <a:endParaRPr lang="ru-RU" sz="900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3F84BD1E-E87D-4875-91E2-4A720DC8D02E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060575" y="4911725"/>
            <a:ext cx="2984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E5A94F-63D9-4BB0-8056-72E3B9EEFA47}" type="datetime'0''3''''''''''''''''''''''''''.''''2''''''''2'''''''''''''''''">
              <a:rPr lang="ru-RU" altLang="en-US" sz="900" smtClean="0"/>
              <a:pPr/>
              <a:t>03.22</a:t>
            </a:fld>
            <a:endParaRPr lang="ru-RU" sz="900" dirty="0"/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CD37C932-ED7E-4F05-A22B-074C93E0169C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686050" y="4911725"/>
            <a:ext cx="2984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793F17-3D42-4678-9CFD-CCECA6EE1B94}" type="datetime'''''0''''''''''4''''.''''''''2''''''''''''''2'''''''''''''">
              <a:rPr lang="ru-RU" altLang="en-US" sz="900" smtClean="0"/>
              <a:pPr/>
              <a:t>04.22</a:t>
            </a:fld>
            <a:endParaRPr lang="ru-RU" sz="900" dirty="0"/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96A733B0-5FC4-4B9B-AFAF-23C2BFB9844C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940175" y="4911725"/>
            <a:ext cx="2984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5ACC64-F08C-4904-8455-764B0B067DE7}" type="datetime'''''''''0''''''''''''6''.''''''''2''''''''''''''''''2'''''''">
              <a:rPr lang="ru-RU" altLang="en-US" sz="900" smtClean="0"/>
              <a:pPr/>
              <a:t>06.22</a:t>
            </a:fld>
            <a:endParaRPr lang="ru-RU" sz="900" dirty="0"/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94EED8EB-9624-4395-AFB3-675E5DC29825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4567238" y="4911725"/>
            <a:ext cx="2984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398321-3311-48F7-B04F-8D2FDA934592}" type="datetime'0''''''7''''''''''''''''''''''''.''''22'''''''">
              <a:rPr lang="ru-RU" altLang="en-US" sz="900" smtClean="0"/>
              <a:pPr/>
              <a:t>07.22</a:t>
            </a:fld>
            <a:endParaRPr lang="ru-RU" sz="900" dirty="0"/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67614012-DA79-4AF1-8090-3B4238701544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192713" y="4911725"/>
            <a:ext cx="2984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F4ECDA-A670-4D52-8976-52D2FBCCFFDB}" type="datetime'''''''''''0''8.''''''''''''2''''2'''''">
              <a:rPr lang="ru-RU" altLang="en-US" sz="900" smtClean="0"/>
              <a:pPr/>
              <a:t>08.22</a:t>
            </a:fld>
            <a:endParaRPr lang="ru-RU" sz="900" dirty="0"/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0B1CA51D-0B6C-4D08-A12E-54CD5CD59E3B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5819775" y="4911725"/>
            <a:ext cx="2984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C09DFD-FE80-4527-8D30-8FC334B8AF71}" type="datetime'0''''9.''''''''''''''''''2''''''2'''">
              <a:rPr lang="ru-RU" altLang="en-US" sz="900" smtClean="0"/>
              <a:pPr/>
              <a:t>09.22</a:t>
            </a:fld>
            <a:endParaRPr lang="ru-RU" sz="900" dirty="0"/>
          </a:p>
        </p:txBody>
      </p:sp>
      <p:graphicFrame>
        <p:nvGraphicFramePr>
          <p:cNvPr id="398" name="Chart 3">
            <a:extLst>
              <a:ext uri="{FF2B5EF4-FFF2-40B4-BE49-F238E27FC236}">
                <a16:creationId xmlns:a16="http://schemas.microsoft.com/office/drawing/2014/main" id="{D8A6B5B2-3373-45FC-AEF0-972EC9E4558F}"/>
              </a:ext>
            </a:extLst>
          </p:cNvPr>
          <p:cNvGraphicFramePr/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642016555"/>
              </p:ext>
            </p:extLst>
          </p:nvPr>
        </p:nvGraphicFramePr>
        <p:xfrm>
          <a:off x="506413" y="1550988"/>
          <a:ext cx="5895975" cy="118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309" name="Прямоугольник 308">
            <a:extLst>
              <a:ext uri="{FF2B5EF4-FFF2-40B4-BE49-F238E27FC236}">
                <a16:creationId xmlns:a16="http://schemas.microsoft.com/office/drawing/2014/main" id="{012DC3F0-F08D-4404-BB9B-391D0CC45E0E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3303588" y="5186363"/>
            <a:ext cx="160338" cy="1206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8" name="Прямоугольник 307">
            <a:extLst>
              <a:ext uri="{FF2B5EF4-FFF2-40B4-BE49-F238E27FC236}">
                <a16:creationId xmlns:a16="http://schemas.microsoft.com/office/drawing/2014/main" id="{9D6CED3E-D1A3-4A44-8332-0DC8DFCD488D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2736850" y="5186363"/>
            <a:ext cx="160338" cy="12065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4" name="Текст 2">
            <a:extLst>
              <a:ext uri="{FF2B5EF4-FFF2-40B4-BE49-F238E27FC236}">
                <a16:creationId xmlns:a16="http://schemas.microsoft.com/office/drawing/2014/main" id="{C8F708AB-9C4C-4734-9940-77BA3CD6D279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947988" y="518318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CA88FAD-159A-47CA-9D56-63F5A453D825}" type="datetime'''''''''''''''''''''Ф''''''''''''''а''к''''''т'''''''''">
              <a:rPr lang="ru-RU" altLang="en-US" sz="9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Факт</a:t>
            </a:fld>
            <a:endParaRPr lang="ru-RU" sz="900" dirty="0"/>
          </a:p>
        </p:txBody>
      </p:sp>
      <p:sp>
        <p:nvSpPr>
          <p:cNvPr id="306" name="Текст 2">
            <a:extLst>
              <a:ext uri="{FF2B5EF4-FFF2-40B4-BE49-F238E27FC236}">
                <a16:creationId xmlns:a16="http://schemas.microsoft.com/office/drawing/2014/main" id="{24B4EB22-72ED-4E8C-8D2F-1DC8D63A3111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3514725" y="5183188"/>
            <a:ext cx="6873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3BF9E3D-F9E8-4C5C-980B-D08FBDCDB526}" type="datetime'По''''''''''''''''''''тр''еб''н''о''с''''т''ь'''''''''''''''''">
              <a:rPr lang="ru-RU" altLang="en-US" sz="9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Потребность</a:t>
            </a:fld>
            <a:endParaRPr lang="ru-RU" sz="900" dirty="0"/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FA24DCD0-A417-47EA-9F2D-D078B7D42A1D}"/>
              </a:ext>
            </a:extLst>
          </p:cNvPr>
          <p:cNvSpPr txBox="1"/>
          <p:nvPr/>
        </p:nvSpPr>
        <p:spPr>
          <a:xfrm>
            <a:off x="484610" y="1167206"/>
            <a:ext cx="666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</a:rPr>
              <a:t>Динамика наличия подвижного состава на ВСК для отправки импорта </a:t>
            </a:r>
          </a:p>
          <a:p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</a:rPr>
              <a:t>(дельта факт/потребность), ед.</a:t>
            </a:r>
          </a:p>
        </p:txBody>
      </p:sp>
    </p:spTree>
    <p:extLst>
      <p:ext uri="{BB962C8B-B14F-4D97-AF65-F5344CB8AC3E}">
        <p14:creationId xmlns:p14="http://schemas.microsoft.com/office/powerpoint/2010/main" val="131336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Объект 72" hidden="1">
            <a:extLst>
              <a:ext uri="{FF2B5EF4-FFF2-40B4-BE49-F238E27FC236}">
                <a16:creationId xmlns:a16="http://schemas.microsoft.com/office/drawing/2014/main" id="{D4548C68-0609-4A16-9DC9-1F9B879B95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50050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804DD3C-CC2D-45E9-BCAF-A3D17ADB43B9}"/>
              </a:ext>
            </a:extLst>
          </p:cNvPr>
          <p:cNvSpPr/>
          <p:nvPr/>
        </p:nvSpPr>
        <p:spPr>
          <a:xfrm>
            <a:off x="563896" y="4124911"/>
            <a:ext cx="2887160" cy="118221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7F83"/>
              </a:solidFill>
              <a:latin typeface="Arial" panose="020B06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5235DDF-D78B-47DA-84B2-05CC332DD7AD}"/>
              </a:ext>
            </a:extLst>
          </p:cNvPr>
          <p:cNvSpPr/>
          <p:nvPr/>
        </p:nvSpPr>
        <p:spPr>
          <a:xfrm>
            <a:off x="554371" y="2832434"/>
            <a:ext cx="2887160" cy="118221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7F83"/>
              </a:solidFill>
              <a:latin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6432692-E089-4A47-987E-910B4E241C4A}"/>
              </a:ext>
            </a:extLst>
          </p:cNvPr>
          <p:cNvSpPr/>
          <p:nvPr/>
        </p:nvSpPr>
        <p:spPr>
          <a:xfrm>
            <a:off x="528549" y="1550156"/>
            <a:ext cx="2887160" cy="118221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7F83"/>
              </a:solidFill>
              <a:latin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C5DAA54-7ACB-4E99-9A6D-16EABCAD89E5}"/>
              </a:ext>
            </a:extLst>
          </p:cNvPr>
          <p:cNvSpPr/>
          <p:nvPr/>
        </p:nvSpPr>
        <p:spPr>
          <a:xfrm>
            <a:off x="3553077" y="4124911"/>
            <a:ext cx="2887159" cy="118221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7F83"/>
              </a:solidFill>
              <a:latin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09DA0F9-F087-46CE-BC49-E059548134EF}"/>
              </a:ext>
            </a:extLst>
          </p:cNvPr>
          <p:cNvSpPr/>
          <p:nvPr/>
        </p:nvSpPr>
        <p:spPr>
          <a:xfrm>
            <a:off x="3543552" y="2832434"/>
            <a:ext cx="2887159" cy="118221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7F83"/>
              </a:solidFill>
              <a:latin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66E988EF-B73C-47DC-8C52-3E53F889F9A0}"/>
              </a:ext>
            </a:extLst>
          </p:cNvPr>
          <p:cNvSpPr/>
          <p:nvPr/>
        </p:nvSpPr>
        <p:spPr>
          <a:xfrm>
            <a:off x="3517730" y="1550156"/>
            <a:ext cx="2887159" cy="118221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7F83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42F8E-00D7-4386-A7A5-AEA54223AE96}"/>
              </a:ext>
            </a:extLst>
          </p:cNvPr>
          <p:cNvSpPr txBox="1"/>
          <p:nvPr/>
        </p:nvSpPr>
        <p:spPr>
          <a:xfrm>
            <a:off x="432356" y="564913"/>
            <a:ext cx="8595431" cy="571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Что мы делаем, чтобы отвечать росту рынка?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E31009"/>
                </a:solidFill>
                <a:latin typeface="Arial" panose="020B0604020202020204" pitchFamily="34" charset="0"/>
              </a:rPr>
              <a:t>1.Наращиваем парк оборудования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67F1CB-3F89-448C-8D15-A047788074BC}"/>
              </a:ext>
            </a:extLst>
          </p:cNvPr>
          <p:cNvSpPr txBox="1"/>
          <p:nvPr/>
        </p:nvSpPr>
        <p:spPr>
          <a:xfrm>
            <a:off x="539552" y="1316310"/>
            <a:ext cx="5633465" cy="1312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</a:rPr>
              <a:t>Основные изменения в парке перегрузочной техники ВСК</a:t>
            </a: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</a:rPr>
              <a:t>в </a:t>
            </a: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</a:rPr>
              <a:t>202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</a:rPr>
              <a:t>-2023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</a:rPr>
              <a:t>, ед.</a:t>
            </a:r>
          </a:p>
        </p:txBody>
      </p:sp>
      <p:sp>
        <p:nvSpPr>
          <p:cNvPr id="5" name="Прямоугольник 62">
            <a:extLst>
              <a:ext uri="{FF2B5EF4-FFF2-40B4-BE49-F238E27FC236}">
                <a16:creationId xmlns:a16="http://schemas.microsoft.com/office/drawing/2014/main" id="{ADE7F0F5-870C-4ECC-B18E-A6C45E90AE51}"/>
              </a:ext>
            </a:extLst>
          </p:cNvPr>
          <p:cNvSpPr/>
          <p:nvPr/>
        </p:nvSpPr>
        <p:spPr>
          <a:xfrm flipH="1">
            <a:off x="6706307" y="1550156"/>
            <a:ext cx="3308421" cy="3748178"/>
          </a:xfrm>
          <a:custGeom>
            <a:avLst/>
            <a:gdLst>
              <a:gd name="connsiteX0" fmla="*/ 0 w 3064753"/>
              <a:gd name="connsiteY0" fmla="*/ 0 h 3421968"/>
              <a:gd name="connsiteX1" fmla="*/ 3064753 w 3064753"/>
              <a:gd name="connsiteY1" fmla="*/ 0 h 3421968"/>
              <a:gd name="connsiteX2" fmla="*/ 3064753 w 3064753"/>
              <a:gd name="connsiteY2" fmla="*/ 3421968 h 3421968"/>
              <a:gd name="connsiteX3" fmla="*/ 0 w 3064753"/>
              <a:gd name="connsiteY3" fmla="*/ 3421968 h 3421968"/>
              <a:gd name="connsiteX4" fmla="*/ 0 w 3064753"/>
              <a:gd name="connsiteY4" fmla="*/ 0 h 3421968"/>
              <a:gd name="connsiteX0" fmla="*/ 0 w 3064753"/>
              <a:gd name="connsiteY0" fmla="*/ 0 h 3513408"/>
              <a:gd name="connsiteX1" fmla="*/ 3064753 w 3064753"/>
              <a:gd name="connsiteY1" fmla="*/ 0 h 3513408"/>
              <a:gd name="connsiteX2" fmla="*/ 3064753 w 3064753"/>
              <a:gd name="connsiteY2" fmla="*/ 3421968 h 3513408"/>
              <a:gd name="connsiteX3" fmla="*/ 91440 w 3064753"/>
              <a:gd name="connsiteY3" fmla="*/ 3513408 h 3513408"/>
              <a:gd name="connsiteX0" fmla="*/ 0 w 3064753"/>
              <a:gd name="connsiteY0" fmla="*/ 0 h 3421968"/>
              <a:gd name="connsiteX1" fmla="*/ 3064753 w 3064753"/>
              <a:gd name="connsiteY1" fmla="*/ 0 h 3421968"/>
              <a:gd name="connsiteX2" fmla="*/ 3064753 w 3064753"/>
              <a:gd name="connsiteY2" fmla="*/ 3421968 h 3421968"/>
              <a:gd name="connsiteX3" fmla="*/ 144780 w 3064753"/>
              <a:gd name="connsiteY3" fmla="*/ 3421968 h 3421968"/>
              <a:gd name="connsiteX0" fmla="*/ 0 w 3064753"/>
              <a:gd name="connsiteY0" fmla="*/ 0 h 3429588"/>
              <a:gd name="connsiteX1" fmla="*/ 3064753 w 3064753"/>
              <a:gd name="connsiteY1" fmla="*/ 0 h 3429588"/>
              <a:gd name="connsiteX2" fmla="*/ 3064753 w 3064753"/>
              <a:gd name="connsiteY2" fmla="*/ 3421968 h 3429588"/>
              <a:gd name="connsiteX3" fmla="*/ 533400 w 3064753"/>
              <a:gd name="connsiteY3" fmla="*/ 3429588 h 3429588"/>
              <a:gd name="connsiteX0" fmla="*/ 0 w 3064753"/>
              <a:gd name="connsiteY0" fmla="*/ 0 h 3422943"/>
              <a:gd name="connsiteX1" fmla="*/ 3064753 w 3064753"/>
              <a:gd name="connsiteY1" fmla="*/ 0 h 3422943"/>
              <a:gd name="connsiteX2" fmla="*/ 3064753 w 3064753"/>
              <a:gd name="connsiteY2" fmla="*/ 3421968 h 3422943"/>
              <a:gd name="connsiteX3" fmla="*/ 536575 w 3064753"/>
              <a:gd name="connsiteY3" fmla="*/ 3422943 h 342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4753" h="3422943">
                <a:moveTo>
                  <a:pt x="0" y="0"/>
                </a:moveTo>
                <a:lnTo>
                  <a:pt x="3064753" y="0"/>
                </a:lnTo>
                <a:lnTo>
                  <a:pt x="3064753" y="3421968"/>
                </a:lnTo>
                <a:lnTo>
                  <a:pt x="536575" y="3422943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31009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C79DC3-D3D0-4D45-AED1-248CE5A131C5}"/>
              </a:ext>
            </a:extLst>
          </p:cNvPr>
          <p:cNvSpPr/>
          <p:nvPr/>
        </p:nvSpPr>
        <p:spPr>
          <a:xfrm>
            <a:off x="6815069" y="1993404"/>
            <a:ext cx="2287022" cy="1020773"/>
          </a:xfrm>
          <a:prstGeom prst="rect">
            <a:avLst/>
          </a:prstGeom>
        </p:spPr>
        <p:txBody>
          <a:bodyPr wrap="square" lIns="0" tIns="180000" rIns="180000" bIns="180000">
            <a:noAutofit/>
          </a:bodyPr>
          <a:lstStyle/>
          <a:p>
            <a:pPr marL="171450" indent="-171450">
              <a:lnSpc>
                <a:spcPct val="90000"/>
              </a:lnSpc>
              <a:spcAft>
                <a:spcPts val="2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</a:rPr>
              <a:t>Закупаем новое оборудование + перевозим с Северо-Запада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ru-RU" sz="11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2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</a:rPr>
              <a:t>По итогам 2022 г парк ВСК вырастет на 17% к 2021 году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ru-RU" sz="11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2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</a:rPr>
              <a:t>По итогам 2023 года усилим парк еще на 19%.</a:t>
            </a:r>
          </a:p>
          <a:p>
            <a:pPr algn="just">
              <a:lnSpc>
                <a:spcPct val="90000"/>
              </a:lnSpc>
              <a:spcAft>
                <a:spcPts val="2000"/>
              </a:spcAft>
              <a:buClr>
                <a:schemeClr val="accent1"/>
              </a:buClr>
            </a:pPr>
            <a:endParaRPr lang="ru-RU" sz="10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Aft>
                <a:spcPts val="700"/>
              </a:spcAft>
              <a:buClr>
                <a:schemeClr val="accent1"/>
              </a:buClr>
            </a:pPr>
            <a:endParaRPr lang="ru-RU" sz="10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7B5FCF-CD71-497C-ABBE-6DE6DDD8D0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6" y="4520261"/>
            <a:ext cx="712712" cy="34963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A2C8009-1CDE-498B-BB7D-847BE67CD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21" y="1829984"/>
            <a:ext cx="430433" cy="5662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3A1660F-E523-4893-8D8F-6F78BE94DD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85" y="3125027"/>
            <a:ext cx="569691" cy="49888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EA1775-60C6-4E6A-AE37-BD4097A398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25" y="3109528"/>
            <a:ext cx="557718" cy="594236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8FBD8B2A-7B58-4D75-B84A-0DCF98F4D2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43" y="1869961"/>
            <a:ext cx="979110" cy="553085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06BDD3F-66DD-40DF-BA67-1A961EA2A1F3}"/>
              </a:ext>
            </a:extLst>
          </p:cNvPr>
          <p:cNvGrpSpPr/>
          <p:nvPr/>
        </p:nvGrpSpPr>
        <p:grpSpPr>
          <a:xfrm>
            <a:off x="1800463" y="2103167"/>
            <a:ext cx="2288112" cy="171305"/>
            <a:chOff x="7954007" y="3642380"/>
            <a:chExt cx="1000294" cy="9006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01E4F1-6A83-481A-89AB-6DB4BC5B7093}"/>
                </a:ext>
              </a:extLst>
            </p:cNvPr>
            <p:cNvSpPr txBox="1"/>
            <p:nvPr/>
          </p:nvSpPr>
          <p:spPr>
            <a:xfrm>
              <a:off x="7954007" y="3654222"/>
              <a:ext cx="284783" cy="782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10 </a:t>
              </a:r>
              <a:r>
                <a:rPr lang="en-US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+ 6</a:t>
              </a:r>
              <a:endParaRPr lang="ru-RU" sz="1000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33A653-6477-4880-9329-529700E532EF}"/>
                </a:ext>
              </a:extLst>
            </p:cNvPr>
            <p:cNvSpPr txBox="1"/>
            <p:nvPr/>
          </p:nvSpPr>
          <p:spPr>
            <a:xfrm>
              <a:off x="8324390" y="3642380"/>
              <a:ext cx="629911" cy="69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1200" dirty="0">
                  <a:solidFill>
                    <a:schemeClr val="tx2"/>
                  </a:solidFill>
                  <a:latin typeface="Arial" panose="020B0604020202020204" pitchFamily="34" charset="0"/>
                </a:rPr>
                <a:t>RMG</a:t>
              </a:r>
              <a:endParaRPr lang="ru-RU" sz="12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3C402B28-E52B-4B1A-B8EA-312E0BC68E80}"/>
              </a:ext>
            </a:extLst>
          </p:cNvPr>
          <p:cNvGrpSpPr/>
          <p:nvPr/>
        </p:nvGrpSpPr>
        <p:grpSpPr>
          <a:xfrm>
            <a:off x="4589572" y="2103205"/>
            <a:ext cx="2144312" cy="171285"/>
            <a:chOff x="7970127" y="3642380"/>
            <a:chExt cx="937430" cy="9005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27BF32B-8E00-4FD9-A0C7-C88115E297A5}"/>
                </a:ext>
              </a:extLst>
            </p:cNvPr>
            <p:cNvSpPr txBox="1"/>
            <p:nvPr/>
          </p:nvSpPr>
          <p:spPr>
            <a:xfrm>
              <a:off x="7970127" y="3654223"/>
              <a:ext cx="253954" cy="782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0 </a:t>
              </a:r>
              <a:r>
                <a:rPr lang="en-US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+ 2</a:t>
              </a:r>
              <a:endParaRPr lang="ru-RU" sz="1000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A53075A-2344-49A9-80A0-3BB4514F6B52}"/>
                </a:ext>
              </a:extLst>
            </p:cNvPr>
            <p:cNvSpPr txBox="1"/>
            <p:nvPr/>
          </p:nvSpPr>
          <p:spPr>
            <a:xfrm>
              <a:off x="8277646" y="3642380"/>
              <a:ext cx="629911" cy="690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200" dirty="0" err="1">
                  <a:solidFill>
                    <a:schemeClr val="tx2"/>
                  </a:solidFill>
                  <a:latin typeface="Arial" panose="020B0604020202020204" pitchFamily="34" charset="0"/>
                </a:rPr>
                <a:t>моб.краны</a:t>
              </a:r>
              <a:endParaRPr lang="ru-RU" sz="12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858F2C4-7877-49F1-ABB6-EC1A644DF640}"/>
              </a:ext>
            </a:extLst>
          </p:cNvPr>
          <p:cNvGrpSpPr/>
          <p:nvPr/>
        </p:nvGrpSpPr>
        <p:grpSpPr>
          <a:xfrm>
            <a:off x="1810851" y="3390980"/>
            <a:ext cx="2299787" cy="171282"/>
            <a:chOff x="7944739" y="3642380"/>
            <a:chExt cx="1005398" cy="9005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25C69AB-709A-4988-BD86-69CFCB480728}"/>
                </a:ext>
              </a:extLst>
            </p:cNvPr>
            <p:cNvSpPr txBox="1"/>
            <p:nvPr/>
          </p:nvSpPr>
          <p:spPr>
            <a:xfrm>
              <a:off x="7944739" y="3654222"/>
              <a:ext cx="284783" cy="782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21 </a:t>
              </a:r>
              <a:r>
                <a:rPr lang="en-US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+ 8</a:t>
              </a:r>
              <a:endParaRPr lang="ru-RU" sz="1000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6700E00-509E-47E7-9E72-50CE21A487CF}"/>
                </a:ext>
              </a:extLst>
            </p:cNvPr>
            <p:cNvSpPr txBox="1"/>
            <p:nvPr/>
          </p:nvSpPr>
          <p:spPr>
            <a:xfrm>
              <a:off x="8320226" y="3642380"/>
              <a:ext cx="629911" cy="69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200" dirty="0">
                  <a:solidFill>
                    <a:schemeClr val="tx2"/>
                  </a:solidFill>
                  <a:latin typeface="Arial" panose="020B0604020202020204" pitchFamily="34" charset="0"/>
                </a:rPr>
                <a:t>АКВ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1639934-69D6-4112-9BFF-48AEDDE08637}"/>
              </a:ext>
            </a:extLst>
          </p:cNvPr>
          <p:cNvGrpSpPr/>
          <p:nvPr/>
        </p:nvGrpSpPr>
        <p:grpSpPr>
          <a:xfrm>
            <a:off x="4600912" y="3350953"/>
            <a:ext cx="2122187" cy="171282"/>
            <a:chOff x="7976575" y="3642380"/>
            <a:chExt cx="927758" cy="9005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6DC48E6-D1E0-4682-9A14-046F72D6281F}"/>
                </a:ext>
              </a:extLst>
            </p:cNvPr>
            <p:cNvSpPr txBox="1"/>
            <p:nvPr/>
          </p:nvSpPr>
          <p:spPr>
            <a:xfrm>
              <a:off x="7976575" y="3654222"/>
              <a:ext cx="284783" cy="782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7</a:t>
              </a:r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+ </a:t>
              </a:r>
              <a:r>
                <a:rPr lang="ru-RU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6</a:t>
              </a:r>
              <a:endParaRPr lang="ru-RU" sz="1000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E97A93F-E32F-4876-B4F4-F83E65D6F884}"/>
                </a:ext>
              </a:extLst>
            </p:cNvPr>
            <p:cNvSpPr txBox="1"/>
            <p:nvPr/>
          </p:nvSpPr>
          <p:spPr>
            <a:xfrm>
              <a:off x="8274422" y="3642380"/>
              <a:ext cx="629911" cy="69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100" dirty="0" err="1">
                  <a:solidFill>
                    <a:schemeClr val="tx2"/>
                  </a:solidFill>
                  <a:latin typeface="Arial" panose="020B0604020202020204" pitchFamily="34" charset="0"/>
                </a:rPr>
                <a:t>ричстакеры</a:t>
              </a:r>
              <a:endParaRPr lang="ru-RU" sz="11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966C8C2A-F3D0-481E-A039-89806654032B}"/>
              </a:ext>
            </a:extLst>
          </p:cNvPr>
          <p:cNvGrpSpPr/>
          <p:nvPr/>
        </p:nvGrpSpPr>
        <p:grpSpPr>
          <a:xfrm>
            <a:off x="1754420" y="4580551"/>
            <a:ext cx="2046841" cy="256480"/>
            <a:chOff x="7952404" y="3600479"/>
            <a:chExt cx="851983" cy="13484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8356DDE-172B-4300-A68A-C4C1D1ADE73A}"/>
                </a:ext>
              </a:extLst>
            </p:cNvPr>
            <p:cNvSpPr txBox="1"/>
            <p:nvPr/>
          </p:nvSpPr>
          <p:spPr>
            <a:xfrm>
              <a:off x="7952404" y="3654222"/>
              <a:ext cx="349305" cy="782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20</a:t>
              </a:r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+ </a:t>
              </a:r>
              <a:r>
                <a:rPr lang="ru-RU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15</a:t>
              </a:r>
              <a:endParaRPr lang="ru-RU" sz="1000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22F8261-5C5C-46CE-ADCC-CECC41F3DE9A}"/>
                </a:ext>
              </a:extLst>
            </p:cNvPr>
            <p:cNvSpPr txBox="1"/>
            <p:nvPr/>
          </p:nvSpPr>
          <p:spPr>
            <a:xfrm>
              <a:off x="8332159" y="3600479"/>
              <a:ext cx="472228" cy="134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100" dirty="0">
                  <a:solidFill>
                    <a:schemeClr val="tx2"/>
                  </a:solidFill>
                  <a:latin typeface="Arial" panose="020B0604020202020204" pitchFamily="34" charset="0"/>
                </a:rPr>
                <a:t>терминал.</a:t>
              </a:r>
              <a:br>
                <a:rPr lang="ru-RU" sz="1100" dirty="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ru-RU" sz="1100" dirty="0">
                  <a:solidFill>
                    <a:schemeClr val="tx2"/>
                  </a:solidFill>
                  <a:latin typeface="Arial" panose="020B0604020202020204" pitchFamily="34" charset="0"/>
                </a:rPr>
                <a:t>тягачи</a:t>
              </a:r>
            </a:p>
          </p:txBody>
        </p:sp>
      </p:grpSp>
      <p:pic>
        <p:nvPicPr>
          <p:cNvPr id="64" name="Рисунок 63" descr="Изображение выглядит как рисунок, знак&#10;&#10;Автоматически созданное описание">
            <a:extLst>
              <a:ext uri="{FF2B5EF4-FFF2-40B4-BE49-F238E27FC236}">
                <a16:creationId xmlns:a16="http://schemas.microsoft.com/office/drawing/2014/main" id="{95260286-A0F8-40E4-9426-AC03381AD2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86" y="4479670"/>
            <a:ext cx="652758" cy="384233"/>
          </a:xfrm>
          <a:prstGeom prst="rect">
            <a:avLst/>
          </a:prstGeom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8E5A5319-7FB0-49C5-845C-DD41ABDB272B}"/>
              </a:ext>
            </a:extLst>
          </p:cNvPr>
          <p:cNvGrpSpPr/>
          <p:nvPr/>
        </p:nvGrpSpPr>
        <p:grpSpPr>
          <a:xfrm>
            <a:off x="4595971" y="4543546"/>
            <a:ext cx="2017567" cy="256480"/>
            <a:chOff x="7966472" y="3606448"/>
            <a:chExt cx="839799" cy="134848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2521461-10F6-4F91-B9E3-C1B3012EBEBD}"/>
                </a:ext>
              </a:extLst>
            </p:cNvPr>
            <p:cNvSpPr txBox="1"/>
            <p:nvPr/>
          </p:nvSpPr>
          <p:spPr>
            <a:xfrm>
              <a:off x="7966472" y="3654222"/>
              <a:ext cx="284783" cy="782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44</a:t>
              </a:r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+ </a:t>
              </a:r>
              <a:r>
                <a:rPr lang="ru-RU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5</a:t>
              </a:r>
              <a:endParaRPr lang="ru-RU" sz="1000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28ACCFB-3AF5-497B-A8A5-DCA9F546C238}"/>
                </a:ext>
              </a:extLst>
            </p:cNvPr>
            <p:cNvSpPr txBox="1"/>
            <p:nvPr/>
          </p:nvSpPr>
          <p:spPr>
            <a:xfrm>
              <a:off x="8176360" y="3606448"/>
              <a:ext cx="629911" cy="134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1100" dirty="0">
                  <a:solidFill>
                    <a:schemeClr val="tx2"/>
                  </a:solidFill>
                  <a:latin typeface="Arial" panose="020B0604020202020204" pitchFamily="34" charset="0"/>
                </a:rPr>
                <a:t>различные виды</a:t>
              </a:r>
              <a:br>
                <a:rPr lang="ru-RU" sz="1100" dirty="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ru-RU" sz="1100" dirty="0">
                  <a:solidFill>
                    <a:schemeClr val="tx2"/>
                  </a:solidFill>
                  <a:latin typeface="Arial" panose="020B0604020202020204" pitchFamily="34" charset="0"/>
                </a:rPr>
                <a:t>погрузчиков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CC0D1A8-FF3E-4392-833A-1D69661EBFBD}"/>
              </a:ext>
            </a:extLst>
          </p:cNvPr>
          <p:cNvSpPr txBox="1"/>
          <p:nvPr/>
        </p:nvSpPr>
        <p:spPr>
          <a:xfrm>
            <a:off x="6772219" y="1650534"/>
            <a:ext cx="310609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</a:rPr>
              <a:t>Ключевые шаги</a:t>
            </a:r>
          </a:p>
        </p:txBody>
      </p:sp>
    </p:spTree>
    <p:extLst>
      <p:ext uri="{BB962C8B-B14F-4D97-AF65-F5344CB8AC3E}">
        <p14:creationId xmlns:p14="http://schemas.microsoft.com/office/powerpoint/2010/main" val="294183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>
            <a:extLst>
              <a:ext uri="{FF2B5EF4-FFF2-40B4-BE49-F238E27FC236}">
                <a16:creationId xmlns:a16="http://schemas.microsoft.com/office/drawing/2014/main" id="{B409CE3C-385F-4CCD-949E-BDF0EEAFEBC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62250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EDD397-5A1E-445A-BF73-8C38C8A7741A}"/>
              </a:ext>
            </a:extLst>
          </p:cNvPr>
          <p:cNvSpPr txBox="1"/>
          <p:nvPr/>
        </p:nvSpPr>
        <p:spPr>
          <a:xfrm>
            <a:off x="432356" y="512659"/>
            <a:ext cx="8595431" cy="571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Что мы делаем, чтобы отвечать росту рынка?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E31009"/>
                </a:solidFill>
                <a:latin typeface="Arial" panose="020B0604020202020204" pitchFamily="34" charset="0"/>
              </a:rPr>
              <a:t>2. Расширяем терминал и инфраструктуру ВСК за счет новых участков</a:t>
            </a:r>
          </a:p>
        </p:txBody>
      </p:sp>
      <p:sp>
        <p:nvSpPr>
          <p:cNvPr id="12" name="Прямоугольник 62">
            <a:extLst>
              <a:ext uri="{FF2B5EF4-FFF2-40B4-BE49-F238E27FC236}">
                <a16:creationId xmlns:a16="http://schemas.microsoft.com/office/drawing/2014/main" id="{2D216059-15BF-4CB9-9F12-438B3FB02A47}"/>
              </a:ext>
            </a:extLst>
          </p:cNvPr>
          <p:cNvSpPr/>
          <p:nvPr/>
        </p:nvSpPr>
        <p:spPr>
          <a:xfrm flipH="1">
            <a:off x="4992731" y="1136738"/>
            <a:ext cx="4636634" cy="4191446"/>
          </a:xfrm>
          <a:custGeom>
            <a:avLst/>
            <a:gdLst>
              <a:gd name="connsiteX0" fmla="*/ 0 w 3064753"/>
              <a:gd name="connsiteY0" fmla="*/ 0 h 3421968"/>
              <a:gd name="connsiteX1" fmla="*/ 3064753 w 3064753"/>
              <a:gd name="connsiteY1" fmla="*/ 0 h 3421968"/>
              <a:gd name="connsiteX2" fmla="*/ 3064753 w 3064753"/>
              <a:gd name="connsiteY2" fmla="*/ 3421968 h 3421968"/>
              <a:gd name="connsiteX3" fmla="*/ 0 w 3064753"/>
              <a:gd name="connsiteY3" fmla="*/ 3421968 h 3421968"/>
              <a:gd name="connsiteX4" fmla="*/ 0 w 3064753"/>
              <a:gd name="connsiteY4" fmla="*/ 0 h 3421968"/>
              <a:gd name="connsiteX0" fmla="*/ 0 w 3064753"/>
              <a:gd name="connsiteY0" fmla="*/ 0 h 3513408"/>
              <a:gd name="connsiteX1" fmla="*/ 3064753 w 3064753"/>
              <a:gd name="connsiteY1" fmla="*/ 0 h 3513408"/>
              <a:gd name="connsiteX2" fmla="*/ 3064753 w 3064753"/>
              <a:gd name="connsiteY2" fmla="*/ 3421968 h 3513408"/>
              <a:gd name="connsiteX3" fmla="*/ 91440 w 3064753"/>
              <a:gd name="connsiteY3" fmla="*/ 3513408 h 3513408"/>
              <a:gd name="connsiteX0" fmla="*/ 0 w 3064753"/>
              <a:gd name="connsiteY0" fmla="*/ 0 h 3421968"/>
              <a:gd name="connsiteX1" fmla="*/ 3064753 w 3064753"/>
              <a:gd name="connsiteY1" fmla="*/ 0 h 3421968"/>
              <a:gd name="connsiteX2" fmla="*/ 3064753 w 3064753"/>
              <a:gd name="connsiteY2" fmla="*/ 3421968 h 3421968"/>
              <a:gd name="connsiteX3" fmla="*/ 144780 w 3064753"/>
              <a:gd name="connsiteY3" fmla="*/ 3421968 h 3421968"/>
              <a:gd name="connsiteX0" fmla="*/ 0 w 3064753"/>
              <a:gd name="connsiteY0" fmla="*/ 0 h 3429588"/>
              <a:gd name="connsiteX1" fmla="*/ 3064753 w 3064753"/>
              <a:gd name="connsiteY1" fmla="*/ 0 h 3429588"/>
              <a:gd name="connsiteX2" fmla="*/ 3064753 w 3064753"/>
              <a:gd name="connsiteY2" fmla="*/ 3421968 h 3429588"/>
              <a:gd name="connsiteX3" fmla="*/ 533400 w 3064753"/>
              <a:gd name="connsiteY3" fmla="*/ 3429588 h 3429588"/>
              <a:gd name="connsiteX0" fmla="*/ 0 w 3064753"/>
              <a:gd name="connsiteY0" fmla="*/ 0 h 3422943"/>
              <a:gd name="connsiteX1" fmla="*/ 3064753 w 3064753"/>
              <a:gd name="connsiteY1" fmla="*/ 0 h 3422943"/>
              <a:gd name="connsiteX2" fmla="*/ 3064753 w 3064753"/>
              <a:gd name="connsiteY2" fmla="*/ 3421968 h 3422943"/>
              <a:gd name="connsiteX3" fmla="*/ 536575 w 3064753"/>
              <a:gd name="connsiteY3" fmla="*/ 3422943 h 342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4753" h="3422943">
                <a:moveTo>
                  <a:pt x="0" y="0"/>
                </a:moveTo>
                <a:lnTo>
                  <a:pt x="3064753" y="0"/>
                </a:lnTo>
                <a:lnTo>
                  <a:pt x="3064753" y="3421968"/>
                </a:lnTo>
                <a:lnTo>
                  <a:pt x="536575" y="3422943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3100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FF32B0-074B-4D0A-87D4-F388081F62A1}"/>
              </a:ext>
            </a:extLst>
          </p:cNvPr>
          <p:cNvSpPr txBox="1"/>
          <p:nvPr/>
        </p:nvSpPr>
        <p:spPr>
          <a:xfrm>
            <a:off x="444957" y="1186352"/>
            <a:ext cx="6664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</a:rPr>
              <a:t>Общая площадь новых участков рядом с ВСК – 47 га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2962C6F-F1AA-4B88-9CBB-E90B00E5B283}"/>
              </a:ext>
            </a:extLst>
          </p:cNvPr>
          <p:cNvSpPr/>
          <p:nvPr/>
        </p:nvSpPr>
        <p:spPr>
          <a:xfrm>
            <a:off x="575556" y="5230095"/>
            <a:ext cx="5228708" cy="198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 b="0" i="0"/>
            </a:pPr>
            <a:r>
              <a:rPr lang="ru-RU" sz="700" i="1" dirty="0">
                <a:solidFill>
                  <a:schemeClr val="accent3"/>
                </a:solidFill>
                <a:latin typeface="Arial" panose="020B0604020202020204" pitchFamily="34" charset="0"/>
              </a:rPr>
              <a:t>*Прогнозные значения при условии параллельного развития станции Находка-Восточная</a:t>
            </a:r>
            <a:endParaRPr lang="en-GB" sz="700" i="1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pic>
        <p:nvPicPr>
          <p:cNvPr id="66" name="Рисунок 65" descr="Изображение выглядит как текст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id="{51AAA0EA-BC4C-4264-BD4F-95F78F445A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8" y="1448093"/>
            <a:ext cx="6959074" cy="34025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A53166-AA62-402F-9A8A-11E796677E19}"/>
              </a:ext>
            </a:extLst>
          </p:cNvPr>
          <p:cNvSpPr txBox="1"/>
          <p:nvPr/>
        </p:nvSpPr>
        <p:spPr>
          <a:xfrm>
            <a:off x="7279428" y="1269585"/>
            <a:ext cx="197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E310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 контейнерных причала</a:t>
            </a:r>
          </a:p>
          <a:p>
            <a:endParaRPr lang="ru-RU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4C4EF48-4272-4807-9E48-E47892897636}"/>
              </a:ext>
            </a:extLst>
          </p:cNvPr>
          <p:cNvSpPr txBox="1"/>
          <p:nvPr/>
        </p:nvSpPr>
        <p:spPr>
          <a:xfrm>
            <a:off x="7279428" y="1763814"/>
            <a:ext cx="1820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2031 г. мощность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причального фронта = 1,9 млн TEU/год*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2,7 к 2022 г.)</a:t>
            </a:r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54A44C-75A9-49C7-B64A-708D1B67EE58}"/>
              </a:ext>
            </a:extLst>
          </p:cNvPr>
          <p:cNvSpPr txBox="1"/>
          <p:nvPr/>
        </p:nvSpPr>
        <p:spPr>
          <a:xfrm>
            <a:off x="7279428" y="2601914"/>
            <a:ext cx="18724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E310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площадки для хранения контейнеров</a:t>
            </a:r>
            <a:endParaRPr lang="ru-RU" b="1" dirty="0">
              <a:solidFill>
                <a:srgbClr val="E31009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B0E022D-0664-4503-A8DA-17C2373B9B47}"/>
              </a:ext>
            </a:extLst>
          </p:cNvPr>
          <p:cNvSpPr txBox="1"/>
          <p:nvPr/>
        </p:nvSpPr>
        <p:spPr>
          <a:xfrm>
            <a:off x="7279428" y="3101460"/>
            <a:ext cx="187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2031 году мощность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складского фронта =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1,7 млн TEU/год*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(х2,4 к 2022 г.)</a:t>
            </a:r>
            <a:endParaRPr lang="ru-RU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C9FE7CC-39CB-4AE5-AD3D-C3725D80CC8D}"/>
              </a:ext>
            </a:extLst>
          </p:cNvPr>
          <p:cNvSpPr txBox="1"/>
          <p:nvPr/>
        </p:nvSpPr>
        <p:spPr>
          <a:xfrm>
            <a:off x="7279428" y="3901880"/>
            <a:ext cx="18724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E310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новой </a:t>
            </a:r>
          </a:p>
          <a:p>
            <a:r>
              <a:rPr lang="ru-RU" sz="1100" b="1" dirty="0">
                <a:solidFill>
                  <a:srgbClr val="E310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ж/д инфраструктуры</a:t>
            </a:r>
            <a:endParaRPr lang="ru-RU" b="1" dirty="0">
              <a:solidFill>
                <a:srgbClr val="E31009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CB3DE5-FBF2-4050-90F5-CBB54F3B9BC3}"/>
              </a:ext>
            </a:extLst>
          </p:cNvPr>
          <p:cNvSpPr txBox="1"/>
          <p:nvPr/>
        </p:nvSpPr>
        <p:spPr>
          <a:xfrm>
            <a:off x="7279428" y="4363746"/>
            <a:ext cx="187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2031 году мощность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ж/д фронта =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1,8 млн TEU/год*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(х2,6 к 2022 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19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3FF8C-5F67-44D2-BBC5-72C6B688BD39}"/>
              </a:ext>
            </a:extLst>
          </p:cNvPr>
          <p:cNvSpPr txBox="1"/>
          <p:nvPr/>
        </p:nvSpPr>
        <p:spPr>
          <a:xfrm>
            <a:off x="432356" y="512659"/>
            <a:ext cx="8595431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Повышение эффективности работы рынка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780" b="1" dirty="0">
                <a:solidFill>
                  <a:srgbClr val="E31009"/>
                </a:solidFill>
                <a:latin typeface="Arial" panose="020B0604020202020204" pitchFamily="34" charset="0"/>
              </a:rPr>
              <a:t>через интеграцию ИТ-систем участников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85ADD0D-CF8F-48D8-AFD5-979C405279EC}"/>
              </a:ext>
            </a:extLst>
          </p:cNvPr>
          <p:cNvGrpSpPr/>
          <p:nvPr/>
        </p:nvGrpSpPr>
        <p:grpSpPr>
          <a:xfrm>
            <a:off x="503548" y="1404523"/>
            <a:ext cx="881020" cy="304309"/>
            <a:chOff x="3190431" y="1215531"/>
            <a:chExt cx="1203124" cy="427037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C34C7668-C342-4649-BA4E-C93F625BD30F}"/>
                </a:ext>
              </a:extLst>
            </p:cNvPr>
            <p:cNvSpPr/>
            <p:nvPr/>
          </p:nvSpPr>
          <p:spPr>
            <a:xfrm>
              <a:off x="3190431" y="1215531"/>
              <a:ext cx="419676" cy="4270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4E7250-6450-49EA-80AB-F6CE4189DB70}"/>
                </a:ext>
              </a:extLst>
            </p:cNvPr>
            <p:cNvSpPr txBox="1"/>
            <p:nvPr/>
          </p:nvSpPr>
          <p:spPr>
            <a:xfrm>
              <a:off x="3300925" y="1410534"/>
              <a:ext cx="1092630" cy="208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endParaRPr lang="ru-RU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681F5C8-93B9-40F3-85E6-A5996397571D}"/>
              </a:ext>
            </a:extLst>
          </p:cNvPr>
          <p:cNvGrpSpPr/>
          <p:nvPr/>
        </p:nvGrpSpPr>
        <p:grpSpPr>
          <a:xfrm>
            <a:off x="503548" y="2677480"/>
            <a:ext cx="881020" cy="304309"/>
            <a:chOff x="3190431" y="1215531"/>
            <a:chExt cx="1203124" cy="427037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F30B51B-2F71-49A2-9D93-BFC2EF5FE0F2}"/>
                </a:ext>
              </a:extLst>
            </p:cNvPr>
            <p:cNvSpPr/>
            <p:nvPr/>
          </p:nvSpPr>
          <p:spPr>
            <a:xfrm>
              <a:off x="3190431" y="1215531"/>
              <a:ext cx="419676" cy="4270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088BFE-9DF1-4CB3-8854-49C9A97A5E76}"/>
                </a:ext>
              </a:extLst>
            </p:cNvPr>
            <p:cNvSpPr txBox="1"/>
            <p:nvPr/>
          </p:nvSpPr>
          <p:spPr>
            <a:xfrm>
              <a:off x="3300925" y="1410534"/>
              <a:ext cx="1092630" cy="208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093C50F-9B15-48A7-B93B-48A9E31FB0C3}"/>
              </a:ext>
            </a:extLst>
          </p:cNvPr>
          <p:cNvGrpSpPr/>
          <p:nvPr/>
        </p:nvGrpSpPr>
        <p:grpSpPr>
          <a:xfrm>
            <a:off x="503548" y="3758070"/>
            <a:ext cx="881020" cy="304309"/>
            <a:chOff x="3190431" y="1215531"/>
            <a:chExt cx="1203124" cy="427037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48E7FD9A-8E2D-481B-AD98-43EAFB69D44F}"/>
                </a:ext>
              </a:extLst>
            </p:cNvPr>
            <p:cNvSpPr/>
            <p:nvPr/>
          </p:nvSpPr>
          <p:spPr>
            <a:xfrm>
              <a:off x="3190431" y="1215531"/>
              <a:ext cx="419676" cy="4270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56D069-C6FA-45CC-951A-FCB7CF2707D4}"/>
                </a:ext>
              </a:extLst>
            </p:cNvPr>
            <p:cNvSpPr txBox="1"/>
            <p:nvPr/>
          </p:nvSpPr>
          <p:spPr>
            <a:xfrm>
              <a:off x="3300925" y="1410534"/>
              <a:ext cx="1092630" cy="208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FE377FF-BC78-4C96-A2D0-12E1A20FB78A}"/>
              </a:ext>
            </a:extLst>
          </p:cNvPr>
          <p:cNvSpPr txBox="1"/>
          <p:nvPr/>
        </p:nvSpPr>
        <p:spPr>
          <a:xfrm>
            <a:off x="864412" y="1417340"/>
            <a:ext cx="6664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</a:rPr>
              <a:t>Проблема: ИТ-системы изолированы; нет единых стандартов обмена данными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5BF2F-2B58-44A7-87E9-51CCC5BAC716}"/>
              </a:ext>
            </a:extLst>
          </p:cNvPr>
          <p:cNvSpPr txBox="1"/>
          <p:nvPr/>
        </p:nvSpPr>
        <p:spPr>
          <a:xfrm>
            <a:off x="863588" y="2727157"/>
            <a:ext cx="6664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</a:rPr>
              <a:t>Потребность: контейнерная логистика нуждается в общей цифровой среде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452744-E127-4CC1-8451-2C8223A55E95}"/>
              </a:ext>
            </a:extLst>
          </p:cNvPr>
          <p:cNvSpPr txBox="1"/>
          <p:nvPr/>
        </p:nvSpPr>
        <p:spPr>
          <a:xfrm>
            <a:off x="863588" y="3706167"/>
            <a:ext cx="6664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</a:rPr>
              <a:t>Решение: создание единой логистической информационной экосистемы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0236C-F364-459C-A1E7-A4ED2253E1F7}"/>
              </a:ext>
            </a:extLst>
          </p:cNvPr>
          <p:cNvSpPr txBox="1"/>
          <p:nvPr/>
        </p:nvSpPr>
        <p:spPr>
          <a:xfrm>
            <a:off x="862472" y="1626157"/>
            <a:ext cx="6664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</a:rPr>
              <a:t>Это замедляет и осложняет взаимодействие участников рынка. </a:t>
            </a:r>
          </a:p>
          <a:p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</a:rPr>
              <a:t>Затрудняет формирование единых и эффективных процедур контроля для </a:t>
            </a:r>
            <a:r>
              <a:rPr lang="ru-RU" sz="1000" dirty="0" err="1">
                <a:solidFill>
                  <a:schemeClr val="tx2"/>
                </a:solidFill>
                <a:latin typeface="Arial" panose="020B0604020202020204" pitchFamily="34" charset="0"/>
              </a:rPr>
              <a:t>госроганов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</a:rPr>
              <a:t>Пример – Приказ ФТС №444, который не учитывает специфику работы </a:t>
            </a:r>
          </a:p>
          <a:p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</a:rPr>
              <a:t>морских контейнерных терминалов.</a:t>
            </a:r>
            <a:endParaRPr lang="ru-RU" sz="10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17C458-C9D5-406B-914E-E2A99AA7E266}"/>
              </a:ext>
            </a:extLst>
          </p:cNvPr>
          <p:cNvSpPr txBox="1"/>
          <p:nvPr/>
        </p:nvSpPr>
        <p:spPr>
          <a:xfrm>
            <a:off x="877911" y="2965512"/>
            <a:ext cx="666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</a:rPr>
              <a:t>Помимо «тяжелых активов» рынку нужны инвестиции в развитие единой ИТ-архитектуры.</a:t>
            </a:r>
          </a:p>
          <a:p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</a:rPr>
              <a:t>Необходим переход от замкнутых систем к общей инфраструктуре с бесшовными стыками.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793883-1FD0-494F-9B7A-140BA788679D}"/>
              </a:ext>
            </a:extLst>
          </p:cNvPr>
          <p:cNvSpPr txBox="1"/>
          <p:nvPr/>
        </p:nvSpPr>
        <p:spPr>
          <a:xfrm>
            <a:off x="869368" y="3936601"/>
            <a:ext cx="66646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</a:rPr>
              <a:t>Распределенная защищенная инфраструктура обмена и хранения информации</a:t>
            </a:r>
          </a:p>
          <a:p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</a:rPr>
              <a:t>для всех участников цепочки поставок (на базе </a:t>
            </a:r>
            <a:r>
              <a:rPr lang="ru-RU" sz="1000" dirty="0" err="1">
                <a:solidFill>
                  <a:schemeClr val="tx2"/>
                </a:solidFill>
                <a:latin typeface="Arial" panose="020B0604020202020204" pitchFamily="34" charset="0"/>
              </a:rPr>
              <a:t>блокчейн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</a:rPr>
              <a:t>).</a:t>
            </a:r>
          </a:p>
          <a:p>
            <a:endParaRPr lang="ru-RU" sz="1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</a:rPr>
              <a:t>Работа с едиными верифицированными документами.</a:t>
            </a:r>
          </a:p>
          <a:p>
            <a:endParaRPr lang="ru-RU" sz="1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</a:rPr>
              <a:t>Единые стандарты обмена данными, понятные интерфейсы для подключения </a:t>
            </a:r>
          </a:p>
          <a:p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</a:rPr>
              <a:t>новых участников.</a:t>
            </a:r>
          </a:p>
        </p:txBody>
      </p:sp>
      <p:pic>
        <p:nvPicPr>
          <p:cNvPr id="19" name="Рисунок 18" descr="Изображение выглядит как текст, небо, внешний, знак&#10;&#10;Автоматически созданное описание">
            <a:extLst>
              <a:ext uri="{FF2B5EF4-FFF2-40B4-BE49-F238E27FC236}">
                <a16:creationId xmlns:a16="http://schemas.microsoft.com/office/drawing/2014/main" id="{07A8741E-ACC2-40BA-8CCF-E163C1D873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3" b="5674"/>
          <a:stretch/>
        </p:blipFill>
        <p:spPr>
          <a:xfrm>
            <a:off x="6057369" y="0"/>
            <a:ext cx="4237345" cy="571500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25889326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7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00000000000000000000E+00&quot;&gt;&lt;m_msothmcolidx val=&quot;0&quot;/&gt;&lt;m_rgb r=&quot;05&quot; g=&quot;A9&quot; b=&quot;2B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xJ8bK3h2uzBcXpxxHSt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J1KezN5by01UoaAY3Oh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nSQPp1hl0qHHMpohzkN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hLhDWmrkhggyyAQAbFQ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EhwkYqqKWV4Tup_9QBq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uc3A7gAHz.QwCf9LxVw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49DB5CzL7y5vsQCOT4q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WKqksBxl7D6_5wgWqFS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m6zZK2CbwYPJZOyoFsu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w9EfwgajJMms9OWbqBE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oFplufPwv9BC6njRGQW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wyTufOnQlFNn2gwTOA7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S7fw8Fexop3ujCMJblH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QTjTHp3X6l4t.JSOqwK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EA8Fq3.zYD1oEj1QO7X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LUemtQUsKEimPOlXZYp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QkDq9uZnV1op5jB8eHX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mqC9f0D9BSmLTvia4Mq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4XnMOyPke45.XwSTCyJ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KetrbFk6vllT89XulSH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cO6RtyM.JLPhKNP5IgR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u3VZVr0_8v_dNUKvU.a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Z4.htWkAlXArP_CZk8f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_AadauRxORamhcs7rMI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ln0mTHWIkV6_oyDswED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kq2PQctUq2oO1DWBtVW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rKWwUILnbNAw_2dSdbn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oZgbZfVQ4em7ESQqfIV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_s3uqJuKJlYUpKEtA_aW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Czu6ye8qc.efbGPmB_F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RTkqtjmQMYFJ9l4BXV7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GTA_C0_wrn7ZxQexK64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5HHIPR1ahY1SFcSodWm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UhMIHF2EQgxvkcMTdIs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2zmQsC5ypbnyaT8vZic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Vn66Bybpsv_8QWzBW3E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288pkLLmH7H8fmWpfSM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NHqH06Vtwt4HIUBWe8O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Sg0VV2LuoGF8H2pjzK1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jBYkmEEGAi6IEefwz1e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QEK_HrDkmQ3i..2Ssim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xRtZfx.ozwMIYy8DIc1Q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_9BIMx69F1kyv14Rabf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LO4E8Y..PPSpESKKWuR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aYXhGPYPXL5tzeE7IZUz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aKzXJMzsXAR8K8F6.Dd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hlxI8z5VSTwxYURzCav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srQ0u.O3L69gWkvFqC4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hvNzBes.BjvQDMq7MQ6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d2m8O3g1tIzfTnnj96Y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LmZRu_dSE7VGKywoLL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1ujvmcbS3r7acZyk7O6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GzwHCAy1PPXXMAcHJI4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wwOUNtVosSniYnomw4o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hi_5pqXNfa3tRz9CSOe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TVUJGhUH.0T2rp9oWXQ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RrR.diNQUywwjW_ebLX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NlNLkd78CENuwakuytL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B_RL57nCv228yxr.8.t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8JEmZ20.Q86s6YfA_Te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joIeT6iZT7UmDie4EXQ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_MySDE2fJvE1MGcopGY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KRpBawprUL7TshbdKEO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BkEQkKLXZVTEmy748.C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xkixmVQ3scrdTxtlWki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BNe7AxlIolqfXRXt9g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WDWAQisCCGvOdOrkWol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ciairrY5wszUkrk9nU6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fJt20PwOHepefp0oU4N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24Al.1TMKHtY2t.MC.r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qWlM2swQO6x37wYo79P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4pspbUgGhtMyYgk2npS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LGrHySG1FdXAFTF9VFr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B.K4Lj7CDE6oT97palO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2Ld1qLmb9Xs3CDVnLSq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shVa19mTS8AjIJzrkti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3d3cxUdkbfYjJzOIMhp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DrCcvosDsa24H0baUCM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9ym8_mus0qVm4edXKaQ5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9hpjDFCvN1bYo.EsYm3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HTq4XCz9i9uF14IQiJC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LfTAv0g.F8eoPovlCwo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AKSnIF30J.8OoVTif6z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6IAIVA3NkrGJj2Jbj4p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CggJ1fFmu.m1LxXxUOE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IMEOrhSGK_uzYw3NmS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_1wsRvh0mwTuRUooiSh3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f4dTJyDd7QSW748WQuL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2l3jSs8NyBmg0.LQ3Vo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gmIAZclAYUP8QGRX9A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hzVghXBux5Ss61nyHBL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fvHdNChCI5JWp68hMX_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VsKoUzISEuWTi6T62Zv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m4BWwTNQZwxAmwlxhuo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IHef46QXrDdLHdaA5EK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fFFtoF_E4nFDj.Klb4j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D1GckeJSoNlgQMf3gZI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nbDHbB7Q6ZmDwfZ5yDC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XlNbuxeKHFyMrStVZiO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T5GOnyE8lWnqAQyUVLQ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21MhT414y2pBjCHsrQj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Z8R8qRkWoFcftbPd2Si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rQHfM.BH31U8fX_pwJI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AAszQ0lN1ZKDHudoZwV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3CH004zcA.IkC5bITWwK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wn56j3gvyE1PPKiW73.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uYHleb2PU8y.pL_KKPP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mHZYoSBKwyfH8NJMbSR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a5h2UljvVGjy__iH7Yn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xT2iV3UeyEQ09rerHhh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5A3WrH0OLQJBUbNgo9l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7A0eQH1o7lIeJKFf_qw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SfCs37mjZL402vVM1ch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NB_2N.Z9A5TKI3WRU5z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HGs5vigTexdYcuR58tf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wbprJpzD4T8NKBP7xMg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p9k0ICwNx1ZmSBINCvq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ijlUrR2vsj7FJK6XoVh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Q5gW2bU8zua6EdnEDXx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_uUnL3OjhpoUG2xHura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XyOrWuDqZPRHcPWBtFx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_RmkpvV5VYp37cPTxyz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mNXG3UMnGS02QYdJDu_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FPZpP8cvZ8GxlDECPrF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_EbfXwuQdHm8TnEMGrf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f7NWkrxZWCYCnkHm50.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cHsRogloibr6XfEsUqL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4PLPsoqjYbA.v1nv_1i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vDpZ33XpOVO6bZSOtn1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xLnMeBhiDAiKODjCeog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S9P2e_Uruk1J7RFNlxl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Z1ji05NAsIXINXLELzl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2gfa6GlGKctubS5Gsv0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Q13GeFTtSoj4HfTY5jG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Ne3iS0dGV_nep_f_AlP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hR9GsVe1X73cHpXaT_S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s1LnqKEfKmxpERdQNKX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lKWF_Rqex4AwATdsD6Z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MlbZOKY1Vjzte6fTsZy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1Zz5RrVaXBWwbmUOu3I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5CJELnmldfJCEOLJGKL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EMEP8gMKNMI6mK.X5_I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6lIILgVzV.ntpHct6Wg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3w09AV1S2MtrseLBucU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bkuPWzM6VqoiTxais_u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viUDP2sSbpf3mPIBxGr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v573qF2Zo.NXRyTfgj_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8ixDUytXHfoC1RHONoO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sA87wVz1EC9YNXmXRkw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p0i11FAx5A7bTu_TRs9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o7aRaqKoYMbC1U5Osap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Yla00B68k95WDbwWPFyq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scrWOPMVZsC7LAgSb19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LiUJZ4x3HzP_iaDT_p0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rLFiVUNqLf8DI1.ALip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AtXJJ5j5vUR_iISbcGm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OUib8nUrz1HMAht.D7l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r3tY8S.N6CV_q6mdN04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zjsE9.eCQTpslVRLaNd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JM4b9Mcm0.Q_UlxJ5pf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l0Y5gmwEH335.oeZZr_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X0BKLYNsnyO.D.WVy6Z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j9sw8luFhbWyx00dyOk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RFPjStj.voMEYsuupLk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ePd_Je2tBF5fzA7cSvf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FpsRMfB0YxKjXsA2HZV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RLHd.E84EJaXlUWRWDH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O7MjkOLvvw.TXeLesAZ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gcJXEHKBACVHJZBHmfG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l_h1W1WnsLab_D5dBlE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dMekinclloeuMVjG9aV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WhUVV5mbeaAxYG32W6c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pUJKNJWkaECR_zUV6fm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05FnUzz.8xeX7Ng8j0T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2CZmxXbQQsBDTCYXVZfQ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uKzVtK39J3scE0ygQu3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KiblSB1TSRDkirPKb1X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Md2H6K6XCUnNXGaJ0jw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SV5ch_7ox38TCYMadkG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m0_nRjG.MO.wfUTE9bo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_0tkMKRSMr9hU7x70i0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FPrTbPxscheIcT_RmvW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MmmIapYhE.O4x1lp8KM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9CXXG8LtEuRpLS.YWSs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qDm.Ce_.8T3nwQJXXje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U9rAPuyBzfKsm3GB.pF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bxX79XzKVvbBs3bp3ui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bVSYkaKPwH_wtPf8FPZ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1_5vf713Z0lrs190JB1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eHfGuTDQtTwmEZlfO6Z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0QVJkT7vvw267p1MrE3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r.8DwBgECod1tLE58Oe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gdcLltsWGnU3VjglIcD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UtRv8X1m7iywq7xCaAX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ht4AkrIPslOQZUg4xMv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RGpp0gflhm0C9c1aBzu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GDn1sL_0538pBMd5Fjl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YfHMLkoYycPyp.jC6qG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sOQ6uT_zQKMScJozTKk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1qR5ep7l1Nx2NLfnepz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K6Ogk4LXu0w7eoNkPAN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GnfiEdCN6aVqTKmchRg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U5fHIwyG3ytFlk6bVVy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1yS6CE61zEJmgWfOrJx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Fbudv37uzYYEtIYujyW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2iA19VlN2NEpfXs5PlZ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TCvQIUNTl.Iq1OuVi7w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apJLuyT.LttQWlz7Rdv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gf3znfr_8X7SF58nal4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KBL0WqHpz7mFLu4lssF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.3LcMuOwQrYZQ4Oj0VO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aKbiJlS_rnVzeQ94WOp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1WyMfnUz4dOVjnpYPV4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kUFoBjs313ZY8r4sxc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z8ed9r_AVEiXpGyNzXg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2Dd8IfXjBR1EKLdDrfG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mOaXrLpNM_2x9IWqsAh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dSIRoTwG51iWGSnCo7.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KuY4sTWL6jG23DtGBPx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X2Njx2STZD4Am3fR3o5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heW9gYtyWd7hc4mWLLH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noV_K..GWR8JcQNSw1n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Jg3nKHIqX_tiHArJoYe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CmGQ.KejGH.ubwcAIne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v8ZNNrtdBU0M4Evpgs.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eHG4o4iYqwiOwgJDawF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Sn6rwfM40KTIifoXkoL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CXW6PsubYem0q6BreJ2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_IB29Kz5i7SgXX0rvT4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EJP6n7O1RlmQpBJc5Xf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X.mtQmvZLE.yvSix7Qj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8uMCNECZM5Ssa4WqhAEO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V0xjIq4EBv58HcspSMf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lO_mcoICbZLIYtDWML9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jpXOnjTgD3aeg7doDPK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S6L1KspIl5gDY_3Gzgx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_owlvpspGgod5nlAWp3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IEpmSHtHO2_bU347Qst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B6.feOXqEZtsnCZEiSf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JkBIOmaMyRWkDotTkxS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txCNvp4WeMQAdR9lklx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Dhqvz1.n9QdSCRGxOmn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7QLEhUQApFLLlkQ_8nu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51Z6CwviVrWtq5UYhJv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8pLH_fsM9iUuIbp.1Y5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eZ8R_xDq2h2NpzhSDXG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H86dQooLWNc5mnRbEua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Agumcn7CZT7hjQWVjI.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IsaSBhK7rNtH.8mzrW8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ajUalvIQOrfOi3gAOtK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ddENGR8mC6Zw1DajkV2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5qYQ8aYliAwGadh64nEj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vipZt1LOVHpHj336B2W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Rzu1cBQwpLS0WFYI7pY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32M0Kd_sW7L1dFyryhQ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APws8E1YCbSQ35ioeX2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bpNbMw8H468GdYQD24W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cZaWuiSxENzIBwjeAuU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4eEMLZxf0OLAwYTPS47s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f7PIdaLxi2Exjs0.5Ch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1baR72_3FLXnoIbawj5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9XB9cyA6l_4YjYvuXmL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R1tPxcyVxBAiB_MDqLr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tyZrhuDLmvS2cX3HmLu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Rm4H7vXWUS_iXH5XbIn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YDu1GWfkioYh7pEiVuh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3nqwAOrBQ52WvHunma.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x3gKlnnZq4TNRH.491F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Kc6IUzI1w0OLOxV14cH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USvFUdnMpuzH5T1Tqpy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iNzSxknQ3RTp2Ih4ff.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FJm9yMJZ3R2iBSTVSPX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shLlHntNQX5axLsDHYa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xp5GwhjluOtSiM4eUhi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mWnk.eCxoljp54IfgG9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GrKfAcbHXprFyNANaXv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Osp5NZRI5K4zITuHPy1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53GQ_y2Toe0i62NBJpZ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prxG.X5RmNVfwMIF7jV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48wGKwTYB5QLwjXYDDr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7SJVKqXqw0U.fKr3Fpo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KmcdpUsymPWmJx.98o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BB.m2kwiFaGyTQGS7b2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Al4Ttb8pRJ4Ul_xusp6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y2x8KK6qWnSFJesCebx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qeHCTV86TUZLhnvILhw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kdfPsnlk_BQv77QXQbT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opmwp5M2Lm.3i3gFDVF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pXCzLJ2Fe1C4RsBCs1F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w.2hA1dNCZVsKhpH5Vuw"/>
</p:tagLst>
</file>

<file path=ppt/theme/theme1.xml><?xml version="1.0" encoding="utf-8"?>
<a:theme xmlns:a="http://schemas.openxmlformats.org/drawingml/2006/main" name="Тема Office">
  <a:themeElements>
    <a:clrScheme name="GlobalPorts">
      <a:dk1>
        <a:srgbClr val="262626"/>
      </a:dk1>
      <a:lt1>
        <a:sysClr val="window" lastClr="FFFFFF"/>
      </a:lt1>
      <a:dk2>
        <a:srgbClr val="5C5C5C"/>
      </a:dk2>
      <a:lt2>
        <a:srgbClr val="EEECE1"/>
      </a:lt2>
      <a:accent1>
        <a:srgbClr val="E30613"/>
      </a:accent1>
      <a:accent2>
        <a:srgbClr val="575757"/>
      </a:accent2>
      <a:accent3>
        <a:srgbClr val="878787"/>
      </a:accent3>
      <a:accent4>
        <a:srgbClr val="B2B2B2"/>
      </a:accent4>
      <a:accent5>
        <a:srgbClr val="496178"/>
      </a:accent5>
      <a:accent6>
        <a:srgbClr val="61809E"/>
      </a:accent6>
      <a:hlink>
        <a:srgbClr val="779CC1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12134</TotalTime>
  <Words>1304</Words>
  <Application>Microsoft Office PowerPoint</Application>
  <PresentationFormat>Экран (16:10)</PresentationFormat>
  <Paragraphs>345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e.kulikov</dc:creator>
  <cp:lastModifiedBy>Margarita Potekhina</cp:lastModifiedBy>
  <cp:revision>399</cp:revision>
  <dcterms:created xsi:type="dcterms:W3CDTF">2019-10-18T15:45:52Z</dcterms:created>
  <dcterms:modified xsi:type="dcterms:W3CDTF">2022-11-14T15:37:36Z</dcterms:modified>
</cp:coreProperties>
</file>